
<file path=[Content_Types].xml><?xml version="1.0" encoding="utf-8"?>
<Types xmlns="http://schemas.openxmlformats.org/package/2006/content-types">
  <Override PartName="/ppt/slideLayouts/slideLayout4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77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6.xml" ContentType="application/vnd.openxmlformats-officedocument.presentationml.slideLayout+xml"/>
  <Override PartName="/ppt/slideMasters/slideMaster7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media/media2.gif" ContentType="video/unknown"/>
  <Override PartName="/ppt/slideLayouts/slideLayout53.xml" ContentType="application/vnd.openxmlformats-officedocument.presentationml.slideLayout+xml"/>
  <Override PartName="/ppt/theme/theme7.xml" ContentType="application/vnd.openxmlformats-officedocument.theme+xml"/>
  <Default Extension="jpeg" ContentType="image/jpeg"/>
  <Override PartName="/ppt/slideLayouts/slideLayout100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72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2.xml" ContentType="application/vnd.openxmlformats-officedocument.theme+xml"/>
  <Override PartName="/ppt/slides/slide23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68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78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Default Extension="emf" ContentType="image/x-emf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73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Layouts/slideLayout83.xml" ContentType="application/vnd.openxmlformats-officedocument.presentationml.slideLayout+xml"/>
  <Override PartName="/ppt/slideLayouts/slideLayout121.xml" ContentType="application/vnd.openxmlformats-officedocument.presentationml.slideLayout+xml"/>
  <Default Extension="xml" ContentType="application/xml"/>
  <Override PartName="/ppt/slides/slide5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3.xml" ContentType="application/vnd.openxmlformats-officedocument.presentationml.slideMaster+xml"/>
  <Override PartName="/ppt/tableStyles.xml" ContentType="application/vnd.openxmlformats-officedocument.presentationml.tableStyles+xml"/>
  <Override PartName="/ppt/slideLayouts/slideLayout69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Layouts/slideLayout9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9.xml" ContentType="application/vnd.openxmlformats-officedocument.presentationml.slideMaster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Default Extension="gif" ContentType="image/gif"/>
  <Override PartName="/ppt/slides/slide15.xml" ContentType="application/vnd.openxmlformats-officedocument.presentationml.slide+xml"/>
  <Override PartName="/ppt/slideLayouts/slideLayout74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84.xml" ContentType="application/vnd.openxmlformats-officedocument.presentationml.slideLayout+xml"/>
  <Override PartName="/ppt/slideLayouts/slideLayout122.xml" ContentType="application/vnd.openxmlformats-officedocument.presentationml.slideLayout+xml"/>
  <Default Extension="png" ContentType="image/png"/>
  <Override PartName="/ppt/slideLayouts/slideLayout93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Layouts/slideLayout108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7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46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5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7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113.xml" ContentType="application/vnd.openxmlformats-officedocument.presentationml.slideLayout+xml"/>
  <Default Extension="rels" ContentType="application/vnd.openxmlformats-package.relationships+xml"/>
  <Override PartName="/ppt/slides/slide26.xml" ContentType="application/vnd.openxmlformats-officedocument.presentationml.slide+xml"/>
  <Override PartName="/ppt/slideLayouts/slideLayout85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109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8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70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slides/slide2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57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76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86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9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media/media1.gif" ContentType="video/unknown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71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1.xml" ContentType="application/vnd.openxmlformats-officedocument.theme+xml"/>
  <Override PartName="/ppt/slides/slide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90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9" r:id="rId1"/>
    <p:sldMasterId id="2147483739" r:id="rId2"/>
    <p:sldMasterId id="2147483753" r:id="rId3"/>
    <p:sldMasterId id="2147483767" r:id="rId4"/>
    <p:sldMasterId id="2147483781" r:id="rId5"/>
    <p:sldMasterId id="2147483843" r:id="rId6"/>
    <p:sldMasterId id="2147483882" r:id="rId7"/>
    <p:sldMasterId id="2147483896" r:id="rId8"/>
    <p:sldMasterId id="2147483910" r:id="rId9"/>
    <p:sldMasterId id="2147483924" r:id="rId10"/>
  </p:sldMasterIdLst>
  <p:notesMasterIdLst>
    <p:notesMasterId r:id="rId38"/>
  </p:notesMasterIdLst>
  <p:handoutMasterIdLst>
    <p:handoutMasterId r:id="rId39"/>
  </p:handoutMasterIdLst>
  <p:sldIdLst>
    <p:sldId id="845" r:id="rId11"/>
    <p:sldId id="883" r:id="rId12"/>
    <p:sldId id="857" r:id="rId13"/>
    <p:sldId id="859" r:id="rId14"/>
    <p:sldId id="847" r:id="rId15"/>
    <p:sldId id="861" r:id="rId16"/>
    <p:sldId id="865" r:id="rId17"/>
    <p:sldId id="849" r:id="rId18"/>
    <p:sldId id="850" r:id="rId19"/>
    <p:sldId id="862" r:id="rId20"/>
    <p:sldId id="851" r:id="rId21"/>
    <p:sldId id="846" r:id="rId22"/>
    <p:sldId id="866" r:id="rId23"/>
    <p:sldId id="867" r:id="rId24"/>
    <p:sldId id="852" r:id="rId25"/>
    <p:sldId id="868" r:id="rId26"/>
    <p:sldId id="853" r:id="rId27"/>
    <p:sldId id="854" r:id="rId28"/>
    <p:sldId id="884" r:id="rId29"/>
    <p:sldId id="870" r:id="rId30"/>
    <p:sldId id="872" r:id="rId31"/>
    <p:sldId id="882" r:id="rId32"/>
    <p:sldId id="873" r:id="rId33"/>
    <p:sldId id="874" r:id="rId34"/>
    <p:sldId id="875" r:id="rId35"/>
    <p:sldId id="876" r:id="rId36"/>
    <p:sldId id="877" r:id="rId37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Lorraine Bobb" initials="LM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3D28CE"/>
    <a:srgbClr val="2C1E93"/>
    <a:srgbClr val="FFFFFF"/>
    <a:srgbClr val="C63730"/>
    <a:srgbClr val="006600"/>
    <a:srgbClr val="D1DFEF"/>
    <a:srgbClr val="007698"/>
    <a:srgbClr val="666E9D"/>
    <a:srgbClr val="C7B8D7"/>
    <a:srgbClr val="A50021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4250" autoAdjust="0"/>
    <p:restoredTop sz="94691" autoAdjust="0"/>
  </p:normalViewPr>
  <p:slideViewPr>
    <p:cSldViewPr showGuides="1">
      <p:cViewPr>
        <p:scale>
          <a:sx n="100" d="100"/>
          <a:sy n="100" d="100"/>
        </p:scale>
        <p:origin x="-952" y="-456"/>
      </p:cViewPr>
      <p:guideLst>
        <p:guide orient="horz" pos="369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7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commentAuthors" Target="commentAuthors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F4772-7283-6342-B09B-2747A391244D}" type="datetimeFigureOut">
              <a:rPr lang="en-US" smtClean="0"/>
              <a:pPr/>
              <a:t>2/18/13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6E04A-5C92-6B49-8C80-CF31CDFBA1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381374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>
            <a:lvl1pPr defTabSz="989013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>
            <a:lvl1pPr algn="r" defTabSz="989013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b" anchorCtr="0" compatLnSpc="1">
            <a:prstTxWarp prst="textNoShape">
              <a:avLst/>
            </a:prstTxWarp>
          </a:bodyPr>
          <a:lstStyle>
            <a:lvl1pPr defTabSz="989013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b" anchorCtr="0" compatLnSpc="1">
            <a:prstTxWarp prst="textNoShape">
              <a:avLst/>
            </a:prstTxWarp>
          </a:bodyPr>
          <a:lstStyle>
            <a:lvl1pPr algn="r" defTabSz="989013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fld id="{61816443-CFD1-4BC6-9AE9-AE54FF2E6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93582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0A2930-753C-44C0-8D9E-8D379291C13E}" type="slidenum">
              <a:rPr lang="en-US"/>
              <a:pPr/>
              <a:t>1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1.jpe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1.jpe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jpe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1.jpe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.jpe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1.jpe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1.jpe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1.jpe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1.jpe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1.jpe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5.jpeg"/><Relationship Id="rId5" Type="http://schemas.openxmlformats.org/officeDocument/2006/relationships/image" Target="../media/image11.jpeg"/><Relationship Id="rId6" Type="http://schemas.openxmlformats.org/officeDocument/2006/relationships/image" Target="../media/image6.png"/><Relationship Id="rId7" Type="http://schemas.openxmlformats.org/officeDocument/2006/relationships/image" Target="../media/image1.jpeg"/><Relationship Id="rId8" Type="http://schemas.openxmlformats.org/officeDocument/2006/relationships/image" Target="../media/image2.png"/><Relationship Id="rId9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1.jpe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jpe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>
          <a:blip r:embed="rId2" cstate="print"/>
          <a:srcRect b="14568"/>
          <a:stretch>
            <a:fillRect/>
          </a:stretch>
        </p:blipFill>
        <p:spPr bwMode="auto">
          <a:xfrm>
            <a:off x="3006725" y="3787775"/>
            <a:ext cx="31146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459413"/>
            <a:ext cx="10668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486400"/>
            <a:ext cx="1036320" cy="103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ew 36in H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_transparent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5457825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</p:spPr>
        <p:txBody>
          <a:bodyPr/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2" y="-2"/>
            <a:ext cx="3733822" cy="826982"/>
            <a:chOff x="-22" y="-2"/>
            <a:chExt cx="3733822" cy="826982"/>
          </a:xfrm>
        </p:grpSpPr>
        <p:pic>
          <p:nvPicPr>
            <p:cNvPr id="12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81059" r="2312" b="22222"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 descr="CLIC-Logo-Color-72.png"/>
          <p:cNvPicPr>
            <a:picLocks noChangeAspect="1"/>
          </p:cNvPicPr>
          <p:nvPr userDrawn="1"/>
        </p:nvPicPr>
        <p:blipFill>
          <a:blip r:embed="rId8"/>
          <a:srcRect l="12252" t="14239" r="14239" b="12252"/>
          <a:stretch>
            <a:fillRect/>
          </a:stretch>
        </p:blipFill>
        <p:spPr>
          <a:xfrm>
            <a:off x="0" y="4922520"/>
            <a:ext cx="1143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CesrTA Collaboration Meeting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A1887-A07D-4145-B64F-42AEDE613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A16F7-328B-473B-BA85-A002BFC8ACC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21671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A1887-A07D-4145-B64F-42AEDE613AF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8688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34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54D03-A3D1-4E6F-8CC9-03071387006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2285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6576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5DD24-DF5F-4804-8F8B-BA08A364D1E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237976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C49FE-167B-464B-AD6A-2D5C2C2D068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837178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>
          <a:blip r:embed="rId2" cstate="print"/>
          <a:srcRect b="14568"/>
          <a:stretch>
            <a:fillRect/>
          </a:stretch>
        </p:blipFill>
        <p:spPr bwMode="auto">
          <a:xfrm>
            <a:off x="3006725" y="3787775"/>
            <a:ext cx="31146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459413"/>
            <a:ext cx="10668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486400"/>
            <a:ext cx="1036320" cy="103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ew 36in H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_transparent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5457825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</p:spPr>
        <p:txBody>
          <a:bodyPr/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2" y="-2"/>
            <a:ext cx="3733822" cy="826982"/>
            <a:chOff x="-22" y="-2"/>
            <a:chExt cx="3733822" cy="826982"/>
          </a:xfrm>
        </p:grpSpPr>
        <p:pic>
          <p:nvPicPr>
            <p:cNvPr id="12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81059" r="2312" b="22222"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 descr="CLIC-Logo-Color-72.png"/>
          <p:cNvPicPr>
            <a:picLocks noChangeAspect="1"/>
          </p:cNvPicPr>
          <p:nvPr userDrawn="1"/>
        </p:nvPicPr>
        <p:blipFill>
          <a:blip r:embed="rId8"/>
          <a:srcRect l="12252" t="14239" r="14239" b="12252"/>
          <a:stretch>
            <a:fillRect/>
          </a:stretch>
        </p:blipFill>
        <p:spPr>
          <a:xfrm>
            <a:off x="0" y="4922520"/>
            <a:ext cx="1143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BCDD8-490A-4340-8AFB-91AE61DAC24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70874-3092-4071-B45C-6F2C361E9AE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5CA85-AA39-4432-98C2-0D5FAC0BBE3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B77B7-64D3-4B07-BD7E-A2165380F6C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34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CesrTA Collaboration Meeting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54D03-A3D1-4E6F-8CC9-030713870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F2262-E4F8-4BEF-859F-74458A2AA49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4D2B1-ADAF-406C-A20F-5FCE36DE9D2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D2B08-6735-40AE-8CA8-B2EECA491B30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A16F7-328B-473B-BA85-A002BFC8ACC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A1887-A07D-4145-B64F-42AEDE613AF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286000" cy="60960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3400"/>
            <a:ext cx="6705600" cy="6096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54D03-A3D1-4E6F-8CC9-03071387006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657600"/>
            <a:ext cx="9144000" cy="2819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5DD24-DF5F-4804-8F8B-BA08A364D1E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C49FE-167B-464B-AD6A-2D5C2C2D068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>
          <a:blip r:embed="rId2" cstate="print"/>
          <a:srcRect b="14568"/>
          <a:stretch>
            <a:fillRect/>
          </a:stretch>
        </p:blipFill>
        <p:spPr bwMode="auto">
          <a:xfrm>
            <a:off x="3006725" y="3787775"/>
            <a:ext cx="31146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459413"/>
            <a:ext cx="10668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486400"/>
            <a:ext cx="1036320" cy="103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ew 36in H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_transparent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5457825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</p:spPr>
        <p:txBody>
          <a:bodyPr/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2" y="-2"/>
            <a:ext cx="3733822" cy="826982"/>
            <a:chOff x="-22" y="-2"/>
            <a:chExt cx="3733822" cy="826982"/>
          </a:xfrm>
        </p:grpSpPr>
        <p:pic>
          <p:nvPicPr>
            <p:cNvPr id="12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81059" r="2312" b="22222"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 descr="CLIC-Logo-Color-72.png"/>
          <p:cNvPicPr>
            <a:picLocks noChangeAspect="1"/>
          </p:cNvPicPr>
          <p:nvPr userDrawn="1"/>
        </p:nvPicPr>
        <p:blipFill>
          <a:blip r:embed="rId8"/>
          <a:srcRect l="12252" t="14239" r="14239" b="12252"/>
          <a:stretch>
            <a:fillRect/>
          </a:stretch>
        </p:blipFill>
        <p:spPr>
          <a:xfrm>
            <a:off x="0" y="4922520"/>
            <a:ext cx="1143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BCDD8-490A-4340-8AFB-91AE61DAC24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6576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CesrTA Collaboration Meeting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5DD24-DF5F-4804-8F8B-BA08A364D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70874-3092-4071-B45C-6F2C361E9AE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5CA85-AA39-4432-98C2-0D5FAC0BBE3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B77B7-64D3-4B07-BD7E-A2165380F6C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F2262-E4F8-4BEF-859F-74458A2AA49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4D2B1-ADAF-406C-A20F-5FCE36DE9D2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D2B08-6735-40AE-8CA8-B2EECA491B30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A16F7-328B-473B-BA85-A002BFC8ACC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A1887-A07D-4145-B64F-42AEDE613AF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34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54D03-A3D1-4E6F-8CC9-03071387006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6576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5DD24-DF5F-4804-8F8B-BA08A364D1E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19, 2013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CesrTA Collaboration Meeting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C49FE-167B-464B-AD6A-2D5C2C2D0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C49FE-167B-464B-AD6A-2D5C2C2D068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>
          <a:blip r:embed="rId2" cstate="print"/>
          <a:srcRect b="14568"/>
          <a:stretch>
            <a:fillRect/>
          </a:stretch>
        </p:blipFill>
        <p:spPr bwMode="auto">
          <a:xfrm>
            <a:off x="3006725" y="3787775"/>
            <a:ext cx="31146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459413"/>
            <a:ext cx="10668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486400"/>
            <a:ext cx="1036320" cy="103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ew 36in H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_transparent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5457825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</p:spPr>
        <p:txBody>
          <a:bodyPr/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2" y="-2"/>
            <a:ext cx="3733822" cy="826982"/>
            <a:chOff x="-22" y="-2"/>
            <a:chExt cx="3733822" cy="826982"/>
          </a:xfrm>
        </p:grpSpPr>
        <p:pic>
          <p:nvPicPr>
            <p:cNvPr id="12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81059" r="2312" b="22222"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 descr="CLIC-Logo-Color-72.png"/>
          <p:cNvPicPr>
            <a:picLocks noChangeAspect="1"/>
          </p:cNvPicPr>
          <p:nvPr userDrawn="1"/>
        </p:nvPicPr>
        <p:blipFill>
          <a:blip r:embed="rId8"/>
          <a:srcRect l="12252" t="14239" r="14239" b="12252"/>
          <a:stretch>
            <a:fillRect/>
          </a:stretch>
        </p:blipFill>
        <p:spPr>
          <a:xfrm>
            <a:off x="0" y="492252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22721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BCDD8-490A-4340-8AFB-91AE61DAC24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6752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70874-3092-4071-B45C-6F2C361E9AE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6382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5CA85-AA39-4432-98C2-0D5FAC0BBE3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89320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B77B7-64D3-4B07-BD7E-A2165380F6C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60490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F2262-E4F8-4BEF-859F-74458A2AA49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792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CesrTA Collaboration Meeting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BCDD8-490A-4340-8AFB-91AE61DAC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4D2B1-ADAF-406C-A20F-5FCE36DE9D2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4374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D2B08-6735-40AE-8CA8-B2EECA491B30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9282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A16F7-328B-473B-BA85-A002BFC8ACC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34586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A1887-A07D-4145-B64F-42AEDE613AF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91120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34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54D03-A3D1-4E6F-8CC9-03071387006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53201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6576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5DD24-DF5F-4804-8F8B-BA08A364D1E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46473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C49FE-167B-464B-AD6A-2D5C2C2D068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067808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>
          <a:blip r:embed="rId2" cstate="print"/>
          <a:srcRect b="14568"/>
          <a:stretch>
            <a:fillRect/>
          </a:stretch>
        </p:blipFill>
        <p:spPr bwMode="auto">
          <a:xfrm>
            <a:off x="3006725" y="3787775"/>
            <a:ext cx="31146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459413"/>
            <a:ext cx="10668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486400"/>
            <a:ext cx="1036320" cy="103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ew 36in H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_transparent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5457825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</p:spPr>
        <p:txBody>
          <a:bodyPr/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2" y="-2"/>
            <a:ext cx="3733822" cy="826982"/>
            <a:chOff x="-22" y="-2"/>
            <a:chExt cx="3733822" cy="826982"/>
          </a:xfrm>
        </p:grpSpPr>
        <p:pic>
          <p:nvPicPr>
            <p:cNvPr id="12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81059" r="2312" b="22222"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 descr="CLIC-Logo-Color-72.png"/>
          <p:cNvPicPr>
            <a:picLocks noChangeAspect="1"/>
          </p:cNvPicPr>
          <p:nvPr userDrawn="1"/>
        </p:nvPicPr>
        <p:blipFill>
          <a:blip r:embed="rId8"/>
          <a:srcRect l="12252" t="14239" r="14239" b="12252"/>
          <a:stretch>
            <a:fillRect/>
          </a:stretch>
        </p:blipFill>
        <p:spPr>
          <a:xfrm>
            <a:off x="0" y="492252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6344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BCDD8-490A-4340-8AFB-91AE61DAC24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732946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70874-3092-4071-B45C-6F2C361E9AE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1723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CesrTA Collaboration Meeting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70874-3092-4071-B45C-6F2C361E9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5CA85-AA39-4432-98C2-0D5FAC0BBE3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01870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B77B7-64D3-4B07-BD7E-A2165380F6C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64763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F2262-E4F8-4BEF-859F-74458A2AA49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29005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4D2B1-ADAF-406C-A20F-5FCE36DE9D2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5798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D2B08-6735-40AE-8CA8-B2EECA491B30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78677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A16F7-328B-473B-BA85-A002BFC8ACC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00221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A1887-A07D-4145-B64F-42AEDE613AF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435979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34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54D03-A3D1-4E6F-8CC9-03071387006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69279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6576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5DD24-DF5F-4804-8F8B-BA08A364D1E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654339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C49FE-167B-464B-AD6A-2D5C2C2D068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93805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CesrTA Collaboration Meeting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5CA85-AA39-4432-98C2-0D5FAC0BB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>
          <a:blip r:embed="rId2" cstate="print"/>
          <a:srcRect b="14568"/>
          <a:stretch>
            <a:fillRect/>
          </a:stretch>
        </p:blipFill>
        <p:spPr bwMode="auto">
          <a:xfrm>
            <a:off x="3006725" y="3787775"/>
            <a:ext cx="31146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459413"/>
            <a:ext cx="10668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486400"/>
            <a:ext cx="1036320" cy="103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ew 36in H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_transparent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5457825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</p:spPr>
        <p:txBody>
          <a:bodyPr/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2" y="-2"/>
            <a:ext cx="3733822" cy="826982"/>
            <a:chOff x="-22" y="-2"/>
            <a:chExt cx="3733822" cy="826982"/>
          </a:xfrm>
        </p:grpSpPr>
        <p:pic>
          <p:nvPicPr>
            <p:cNvPr id="12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81059" r="2312" b="22222"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 descr="CLIC-Logo-Color-72.png"/>
          <p:cNvPicPr>
            <a:picLocks noChangeAspect="1"/>
          </p:cNvPicPr>
          <p:nvPr userDrawn="1"/>
        </p:nvPicPr>
        <p:blipFill>
          <a:blip r:embed="rId8"/>
          <a:srcRect l="12252" t="14239" r="14239" b="12252"/>
          <a:stretch>
            <a:fillRect/>
          </a:stretch>
        </p:blipFill>
        <p:spPr>
          <a:xfrm>
            <a:off x="0" y="492252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24280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BCDD8-490A-4340-8AFB-91AE61DAC24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73326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70874-3092-4071-B45C-6F2C361E9AE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162595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5CA85-AA39-4432-98C2-0D5FAC0BBE3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979431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B77B7-64D3-4B07-BD7E-A2165380F6C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3495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F2262-E4F8-4BEF-859F-74458A2AA49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9966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4D2B1-ADAF-406C-A20F-5FCE36DE9D2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07039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D2B08-6735-40AE-8CA8-B2EECA491B30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371453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A16F7-328B-473B-BA85-A002BFC8ACC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2314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A1887-A07D-4145-B64F-42AEDE613AF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486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CesrTA Collaboration Meeting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B77B7-64D3-4B07-BD7E-A2165380F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34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54D03-A3D1-4E6F-8CC9-03071387006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581942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6576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5DD24-DF5F-4804-8F8B-BA08A364D1E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32620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C49FE-167B-464B-AD6A-2D5C2C2D068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9782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>
          <a:blip r:embed="rId2" cstate="print"/>
          <a:srcRect b="14568"/>
          <a:stretch>
            <a:fillRect/>
          </a:stretch>
        </p:blipFill>
        <p:spPr bwMode="auto">
          <a:xfrm>
            <a:off x="3006725" y="3787775"/>
            <a:ext cx="31146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459413"/>
            <a:ext cx="10668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486400"/>
            <a:ext cx="1036320" cy="103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ew 36in H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_transparent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5457825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</p:spPr>
        <p:txBody>
          <a:bodyPr/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2" y="-2"/>
            <a:ext cx="3733822" cy="826982"/>
            <a:chOff x="-22" y="-2"/>
            <a:chExt cx="3733822" cy="826982"/>
          </a:xfrm>
        </p:grpSpPr>
        <p:pic>
          <p:nvPicPr>
            <p:cNvPr id="12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81059" r="2312" b="22222"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 descr="CLIC-Logo-Color-72.png"/>
          <p:cNvPicPr>
            <a:picLocks noChangeAspect="1"/>
          </p:cNvPicPr>
          <p:nvPr userDrawn="1"/>
        </p:nvPicPr>
        <p:blipFill>
          <a:blip r:embed="rId8"/>
          <a:srcRect l="12252" t="14239" r="14239" b="12252"/>
          <a:stretch>
            <a:fillRect/>
          </a:stretch>
        </p:blipFill>
        <p:spPr>
          <a:xfrm>
            <a:off x="0" y="4922520"/>
            <a:ext cx="1143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BCDD8-490A-4340-8AFB-91AE61DAC24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70874-3092-4071-B45C-6F2C361E9AE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5CA85-AA39-4432-98C2-0D5FAC0BBE3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B77B7-64D3-4B07-BD7E-A2165380F6C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F2262-E4F8-4BEF-859F-74458A2AA49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4D2B1-ADAF-406C-A20F-5FCE36DE9D2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CesrTA Collaboration Meeting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F2262-E4F8-4BEF-859F-74458A2AA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D2B08-6735-40AE-8CA8-B2EECA491B30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A16F7-328B-473B-BA85-A002BFC8ACC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A1887-A07D-4145-B64F-42AEDE613AF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34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54D03-A3D1-4E6F-8CC9-03071387006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6576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5DD24-DF5F-4804-8F8B-BA08A364D1E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C49FE-167B-464B-AD6A-2D5C2C2D068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>
          <a:blip r:embed="rId2" cstate="print"/>
          <a:srcRect b="14568"/>
          <a:stretch>
            <a:fillRect/>
          </a:stretch>
        </p:blipFill>
        <p:spPr bwMode="auto">
          <a:xfrm>
            <a:off x="3006725" y="3787775"/>
            <a:ext cx="31146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459413"/>
            <a:ext cx="10668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486400"/>
            <a:ext cx="1036320" cy="103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ew 36in H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_transparent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5457825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</p:spPr>
        <p:txBody>
          <a:bodyPr/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2" y="-2"/>
            <a:ext cx="3733822" cy="826982"/>
            <a:chOff x="-22" y="-2"/>
            <a:chExt cx="3733822" cy="826982"/>
          </a:xfrm>
        </p:grpSpPr>
        <p:pic>
          <p:nvPicPr>
            <p:cNvPr id="12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81059" r="2312" b="22222"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 descr="CLIC-Logo-Color-72.png"/>
          <p:cNvPicPr>
            <a:picLocks noChangeAspect="1"/>
          </p:cNvPicPr>
          <p:nvPr userDrawn="1"/>
        </p:nvPicPr>
        <p:blipFill>
          <a:blip r:embed="rId8" cstate="print"/>
          <a:srcRect l="12252" t="14239" r="14239" b="12252"/>
          <a:stretch>
            <a:fillRect/>
          </a:stretch>
        </p:blipFill>
        <p:spPr>
          <a:xfrm>
            <a:off x="0" y="4922520"/>
            <a:ext cx="1143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BCDD8-490A-4340-8AFB-91AE61DAC24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70874-3092-4071-B45C-6F2C361E9AE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5CA85-AA39-4432-98C2-0D5FAC0BBE3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CesrTA Collaboration Meeting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4D2B1-ADAF-406C-A20F-5FCE36DE9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B77B7-64D3-4B07-BD7E-A2165380F6C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F2262-E4F8-4BEF-859F-74458A2AA49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4D2B1-ADAF-406C-A20F-5FCE36DE9D2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D2B08-6735-40AE-8CA8-B2EECA491B30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A16F7-328B-473B-BA85-A002BFC8ACC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A1887-A07D-4145-B64F-42AEDE613AF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34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54D03-A3D1-4E6F-8CC9-03071387006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6576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5DD24-DF5F-4804-8F8B-BA08A364D1E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C49FE-167B-464B-AD6A-2D5C2C2D068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-128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ea typeface="ＭＳ Ｐゴシック" charset="-128"/>
              <a:cs typeface="+mn-cs"/>
            </a:endParaRPr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>
          <a:blip r:embed="rId2" cstate="print"/>
          <a:srcRect b="14568"/>
          <a:stretch>
            <a:fillRect/>
          </a:stretch>
        </p:blipFill>
        <p:spPr bwMode="auto">
          <a:xfrm>
            <a:off x="3006725" y="3787775"/>
            <a:ext cx="31146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459413"/>
            <a:ext cx="10668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486400"/>
            <a:ext cx="103663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ew 36in H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_transparent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5457825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22"/>
          <p:cNvGrpSpPr>
            <a:grpSpLocks/>
          </p:cNvGrpSpPr>
          <p:nvPr/>
        </p:nvGrpSpPr>
        <p:grpSpPr bwMode="auto">
          <a:xfrm>
            <a:off x="0" y="0"/>
            <a:ext cx="3733800" cy="827088"/>
            <a:chOff x="-22" y="-2"/>
            <a:chExt cx="3733822" cy="826982"/>
          </a:xfrm>
        </p:grpSpPr>
        <p:pic>
          <p:nvPicPr>
            <p:cNvPr id="12" name="Picture 2" descr="New 36in Header"/>
            <p:cNvPicPr>
              <a:picLocks noChangeAspect="1" noChangeArrowheads="1"/>
            </p:cNvPicPr>
            <p:nvPr/>
          </p:nvPicPr>
          <p:blipFill>
            <a:blip r:embed="rId7" cstate="print"/>
            <a:srcRect l="81059" r="2312" b="22221"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25" descr="CLIC-Logo-Color-72.png"/>
          <p:cNvPicPr>
            <a:picLocks noChangeAspect="1"/>
          </p:cNvPicPr>
          <p:nvPr/>
        </p:nvPicPr>
        <p:blipFill>
          <a:blip r:embed="rId9" cstate="print"/>
          <a:srcRect l="12251" t="14240" r="14240" b="12251"/>
          <a:stretch>
            <a:fillRect/>
          </a:stretch>
        </p:blipFill>
        <p:spPr bwMode="auto">
          <a:xfrm>
            <a:off x="0" y="4922838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</p:spPr>
        <p:txBody>
          <a:bodyPr/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CesrTA Collaboration Meeting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D2B08-6735-40AE-8CA8-B2EECA491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1A412-E247-4233-9329-F152F26D6D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4689D7-6915-4493-A2AA-207E5D2D79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23202F-3977-4C8A-B2A1-55B944DCA8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F119E5-5F5B-4670-93E4-4DBE03A12C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64CF34-C102-4740-B3CC-615EDD031D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E8626-90F4-4EEC-8908-66B448078B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BFBEC0-E15D-403B-AFF3-55D5FE5E62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CDC140-8727-4616-A764-FDBD570235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0789E-B5BD-4440-BC7A-7A0CA43AF4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34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7E9241-36F5-4380-BD82-B4D523895E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CesrTA Collaboration Meeting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A16F7-328B-473B-BA85-A002BFC8A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6576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010D42-0218-43E9-A62B-689186E52E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D2096D-96B4-4DFB-998E-1A7FC57883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>
          <a:blip r:embed="rId2" cstate="print"/>
          <a:srcRect b="14568"/>
          <a:stretch>
            <a:fillRect/>
          </a:stretch>
        </p:blipFill>
        <p:spPr bwMode="auto">
          <a:xfrm>
            <a:off x="3006725" y="3787775"/>
            <a:ext cx="31146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459413"/>
            <a:ext cx="10668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486400"/>
            <a:ext cx="1036320" cy="103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ew 36in H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_transparent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5457825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</p:spPr>
        <p:txBody>
          <a:bodyPr/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2" y="-2"/>
            <a:ext cx="3733822" cy="826982"/>
            <a:chOff x="-22" y="-2"/>
            <a:chExt cx="3733822" cy="826982"/>
          </a:xfrm>
        </p:grpSpPr>
        <p:pic>
          <p:nvPicPr>
            <p:cNvPr id="12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81059" r="2312" b="22222"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 descr="CLIC-Logo-Color-72.png"/>
          <p:cNvPicPr>
            <a:picLocks noChangeAspect="1"/>
          </p:cNvPicPr>
          <p:nvPr userDrawn="1"/>
        </p:nvPicPr>
        <p:blipFill>
          <a:blip r:embed="rId8"/>
          <a:srcRect l="12252" t="14239" r="14239" b="12252"/>
          <a:stretch>
            <a:fillRect/>
          </a:stretch>
        </p:blipFill>
        <p:spPr>
          <a:xfrm>
            <a:off x="0" y="492252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5841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BCDD8-490A-4340-8AFB-91AE61DAC24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20788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70874-3092-4071-B45C-6F2C361E9AE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122279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5CA85-AA39-4432-98C2-0D5FAC0BBE3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406268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B77B7-64D3-4B07-BD7E-A2165380F6C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053864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F2262-E4F8-4BEF-859F-74458A2AA49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8133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4D2B1-ADAF-406C-A20F-5FCE36DE9D2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316793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D2B08-6735-40AE-8CA8-B2EECA491B30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2489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0.xml"/><Relationship Id="rId14" Type="http://schemas.openxmlformats.org/officeDocument/2006/relationships/theme" Target="../theme/theme10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theme" Target="../theme/theme2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9.xml"/><Relationship Id="rId14" Type="http://schemas.openxmlformats.org/officeDocument/2006/relationships/theme" Target="../theme/theme3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2.xml"/><Relationship Id="rId14" Type="http://schemas.openxmlformats.org/officeDocument/2006/relationships/theme" Target="../theme/theme4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5.xml"/><Relationship Id="rId14" Type="http://schemas.openxmlformats.org/officeDocument/2006/relationships/theme" Target="../theme/theme5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78.xml"/><Relationship Id="rId14" Type="http://schemas.openxmlformats.org/officeDocument/2006/relationships/theme" Target="../theme/theme6.xml"/><Relationship Id="rId15" Type="http://schemas.openxmlformats.org/officeDocument/2006/relationships/image" Target="../media/image1.jpe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1.xml"/><Relationship Id="rId14" Type="http://schemas.openxmlformats.org/officeDocument/2006/relationships/theme" Target="../theme/theme7.xml"/><Relationship Id="rId15" Type="http://schemas.openxmlformats.org/officeDocument/2006/relationships/image" Target="../media/image1.jpeg"/><Relationship Id="rId16" Type="http://schemas.openxmlformats.org/officeDocument/2006/relationships/image" Target="../media/image9.jpeg"/><Relationship Id="rId17" Type="http://schemas.openxmlformats.org/officeDocument/2006/relationships/image" Target="../media/image8.pn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4.xml"/><Relationship Id="rId14" Type="http://schemas.openxmlformats.org/officeDocument/2006/relationships/theme" Target="../theme/theme8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17.xml"/><Relationship Id="rId14" Type="http://schemas.openxmlformats.org/officeDocument/2006/relationships/theme" Target="../theme/theme9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6400800" y="1"/>
            <a:ext cx="27432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b="22222"/>
          <a:stretch>
            <a:fillRect/>
          </a:stretch>
        </p:blipFill>
        <p:spPr bwMode="auto">
          <a:xfrm>
            <a:off x="0" y="0"/>
            <a:ext cx="64863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February 19, 2013</a:t>
            </a:r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CesrTA Collaboration Meeting</a:t>
            </a:r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latin typeface="+mn-lt"/>
              </a:defRPr>
            </a:lvl1pPr>
          </a:lstStyle>
          <a:p>
            <a:pPr>
              <a:defRPr/>
            </a:pPr>
            <a:fld id="{06F6EE35-FBF3-459F-A2CB-5C95F0D812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6294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2743200" cy="533399"/>
            <a:chOff x="2133600" y="3810001"/>
            <a:chExt cx="2743200" cy="533399"/>
          </a:xfrm>
        </p:grpSpPr>
        <p:pic>
          <p:nvPicPr>
            <p:cNvPr id="14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l="81059" b="22222"/>
            <a:stretch>
              <a:fillRect/>
            </a:stretch>
          </p:blipFill>
          <p:spPr bwMode="auto">
            <a:xfrm>
              <a:off x="2133600" y="3810001"/>
              <a:ext cx="2743200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209800" y="3818275"/>
              <a:ext cx="2287931" cy="516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6400800" y="1"/>
            <a:ext cx="27432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b="22222"/>
          <a:stretch>
            <a:fillRect/>
          </a:stretch>
        </p:blipFill>
        <p:spPr bwMode="auto">
          <a:xfrm>
            <a:off x="0" y="0"/>
            <a:ext cx="64863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latin typeface="+mn-lt"/>
              </a:defRPr>
            </a:lvl1pPr>
          </a:lstStyle>
          <a:p>
            <a:pPr>
              <a:defRPr/>
            </a:pPr>
            <a:fld id="{06F6EE35-FBF3-459F-A2CB-5C95F0D8120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6294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2743200" cy="533399"/>
            <a:chOff x="2133600" y="3810001"/>
            <a:chExt cx="2743200" cy="533399"/>
          </a:xfrm>
        </p:grpSpPr>
        <p:pic>
          <p:nvPicPr>
            <p:cNvPr id="14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l="81059" b="22222"/>
            <a:stretch>
              <a:fillRect/>
            </a:stretch>
          </p:blipFill>
          <p:spPr bwMode="auto">
            <a:xfrm>
              <a:off x="2133600" y="3810001"/>
              <a:ext cx="2743200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209800" y="3818275"/>
              <a:ext cx="2287931" cy="516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</p:sldLayoutIdLst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6400800" y="1"/>
            <a:ext cx="27432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b="22222"/>
          <a:stretch>
            <a:fillRect/>
          </a:stretch>
        </p:blipFill>
        <p:spPr bwMode="auto">
          <a:xfrm>
            <a:off x="0" y="0"/>
            <a:ext cx="64863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latin typeface="+mn-lt"/>
              </a:defRPr>
            </a:lvl1pPr>
          </a:lstStyle>
          <a:p>
            <a:pPr>
              <a:defRPr/>
            </a:pPr>
            <a:fld id="{06F6EE35-FBF3-459F-A2CB-5C95F0D8120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6294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2743200" cy="533399"/>
            <a:chOff x="2133600" y="3810001"/>
            <a:chExt cx="2743200" cy="533399"/>
          </a:xfrm>
        </p:grpSpPr>
        <p:pic>
          <p:nvPicPr>
            <p:cNvPr id="14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l="81059" b="22222"/>
            <a:stretch>
              <a:fillRect/>
            </a:stretch>
          </p:blipFill>
          <p:spPr bwMode="auto">
            <a:xfrm>
              <a:off x="2133600" y="3810001"/>
              <a:ext cx="2743200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209800" y="3818275"/>
              <a:ext cx="2287931" cy="516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2723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6400800" y="1"/>
            <a:ext cx="27432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b="22222"/>
          <a:stretch>
            <a:fillRect/>
          </a:stretch>
        </p:blipFill>
        <p:spPr bwMode="auto">
          <a:xfrm>
            <a:off x="0" y="0"/>
            <a:ext cx="64863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latin typeface="+mn-lt"/>
              </a:defRPr>
            </a:lvl1pPr>
          </a:lstStyle>
          <a:p>
            <a:pPr>
              <a:defRPr/>
            </a:pPr>
            <a:fld id="{06F6EE35-FBF3-459F-A2CB-5C95F0D8120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6294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2743200" cy="533399"/>
            <a:chOff x="2133600" y="3810001"/>
            <a:chExt cx="2743200" cy="533399"/>
          </a:xfrm>
        </p:grpSpPr>
        <p:pic>
          <p:nvPicPr>
            <p:cNvPr id="14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l="81059" b="22222"/>
            <a:stretch>
              <a:fillRect/>
            </a:stretch>
          </p:blipFill>
          <p:spPr bwMode="auto">
            <a:xfrm>
              <a:off x="2133600" y="3810001"/>
              <a:ext cx="2743200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209800" y="3818275"/>
              <a:ext cx="2287931" cy="516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473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6400800" y="1"/>
            <a:ext cx="27432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b="22222"/>
          <a:stretch>
            <a:fillRect/>
          </a:stretch>
        </p:blipFill>
        <p:spPr bwMode="auto">
          <a:xfrm>
            <a:off x="0" y="0"/>
            <a:ext cx="64863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latin typeface="+mn-lt"/>
              </a:defRPr>
            </a:lvl1pPr>
          </a:lstStyle>
          <a:p>
            <a:pPr>
              <a:defRPr/>
            </a:pPr>
            <a:fld id="{06F6EE35-FBF3-459F-A2CB-5C95F0D8120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6294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2743200" cy="533399"/>
            <a:chOff x="2133600" y="3810001"/>
            <a:chExt cx="2743200" cy="533399"/>
          </a:xfrm>
        </p:grpSpPr>
        <p:pic>
          <p:nvPicPr>
            <p:cNvPr id="14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l="81059" b="22222"/>
            <a:stretch>
              <a:fillRect/>
            </a:stretch>
          </p:blipFill>
          <p:spPr bwMode="auto">
            <a:xfrm>
              <a:off x="2133600" y="3810001"/>
              <a:ext cx="2743200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209800" y="3818275"/>
              <a:ext cx="2287931" cy="516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2027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6400800" y="1"/>
            <a:ext cx="27432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b="22222"/>
          <a:stretch>
            <a:fillRect/>
          </a:stretch>
        </p:blipFill>
        <p:spPr bwMode="auto">
          <a:xfrm>
            <a:off x="0" y="0"/>
            <a:ext cx="64863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latin typeface="+mn-lt"/>
              </a:defRPr>
            </a:lvl1pPr>
          </a:lstStyle>
          <a:p>
            <a:pPr>
              <a:defRPr/>
            </a:pPr>
            <a:fld id="{06F6EE35-FBF3-459F-A2CB-5C95F0D8120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6294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2743200" cy="533399"/>
            <a:chOff x="2133600" y="3810001"/>
            <a:chExt cx="2743200" cy="533399"/>
          </a:xfrm>
        </p:grpSpPr>
        <p:pic>
          <p:nvPicPr>
            <p:cNvPr id="14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l="81059" b="22222"/>
            <a:stretch>
              <a:fillRect/>
            </a:stretch>
          </p:blipFill>
          <p:spPr bwMode="auto">
            <a:xfrm>
              <a:off x="2133600" y="3810001"/>
              <a:ext cx="2743200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209800" y="3818275"/>
              <a:ext cx="2287931" cy="516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</p:sldLayoutIdLst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6400800" y="1"/>
            <a:ext cx="27432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b="22222"/>
          <a:stretch>
            <a:fillRect/>
          </a:stretch>
        </p:blipFill>
        <p:spPr bwMode="auto">
          <a:xfrm>
            <a:off x="0" y="0"/>
            <a:ext cx="64863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latin typeface="+mn-lt"/>
              </a:defRPr>
            </a:lvl1pPr>
          </a:lstStyle>
          <a:p>
            <a:pPr>
              <a:defRPr/>
            </a:pPr>
            <a:fld id="{06F6EE35-FBF3-459F-A2CB-5C95F0D8120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6294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2743200" cy="533399"/>
            <a:chOff x="2133600" y="3810001"/>
            <a:chExt cx="2743200" cy="533399"/>
          </a:xfrm>
        </p:grpSpPr>
        <p:pic>
          <p:nvPicPr>
            <p:cNvPr id="14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l="81059" b="22222"/>
            <a:stretch>
              <a:fillRect/>
            </a:stretch>
          </p:blipFill>
          <p:spPr bwMode="auto">
            <a:xfrm>
              <a:off x="2133600" y="3810001"/>
              <a:ext cx="2743200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209800" y="3818275"/>
              <a:ext cx="2287931" cy="516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</p:sldLayoutIdLst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l="81059" b="22221"/>
          <a:stretch>
            <a:fillRect/>
          </a:stretch>
        </p:blipFill>
        <p:spPr bwMode="auto">
          <a:xfrm>
            <a:off x="6400800" y="0"/>
            <a:ext cx="2743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2" descr="New 36in Header"/>
          <p:cNvPicPr>
            <a:picLocks noChangeAspect="1" noChangeArrowheads="1"/>
          </p:cNvPicPr>
          <p:nvPr/>
        </p:nvPicPr>
        <p:blipFill>
          <a:blip r:embed="rId16" cstate="print"/>
          <a:srcRect b="22221"/>
          <a:stretch>
            <a:fillRect/>
          </a:stretch>
        </p:blipFill>
        <p:spPr bwMode="auto">
          <a:xfrm>
            <a:off x="0" y="0"/>
            <a:ext cx="64865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>
                <a:latin typeface="Arial" pitchFamily="34" charset="0"/>
              </a:defRPr>
            </a:lvl1pPr>
          </a:lstStyle>
          <a:p>
            <a:fld id="{96271A77-2846-4449-B00D-F73FD478F6F6}" type="slidenum">
              <a:rPr lang="en-US">
                <a:solidFill>
                  <a:srgbClr val="000000"/>
                </a:solidFill>
                <a:ea typeface="ＭＳ Ｐゴシック" charset="-128"/>
                <a:cs typeface="+mn-cs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 charset="-128"/>
              <a:cs typeface="+mn-cs"/>
            </a:endParaRPr>
          </a:p>
        </p:txBody>
      </p:sp>
      <p:sp>
        <p:nvSpPr>
          <p:cNvPr id="1032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-128"/>
              <a:cs typeface="+mn-cs"/>
            </a:endParaRPr>
          </a:p>
        </p:txBody>
      </p:sp>
      <p:sp>
        <p:nvSpPr>
          <p:cNvPr id="1033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ea typeface="ＭＳ Ｐゴシック" charset="-128"/>
              <a:cs typeface="+mn-cs"/>
            </a:endParaRPr>
          </a:p>
        </p:txBody>
      </p:sp>
      <p:sp>
        <p:nvSpPr>
          <p:cNvPr id="103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6294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grpSp>
        <p:nvGrpSpPr>
          <p:cNvPr id="1035" name="Group 14"/>
          <p:cNvGrpSpPr>
            <a:grpSpLocks/>
          </p:cNvGrpSpPr>
          <p:nvPr/>
        </p:nvGrpSpPr>
        <p:grpSpPr bwMode="auto">
          <a:xfrm>
            <a:off x="0" y="0"/>
            <a:ext cx="2743200" cy="533400"/>
            <a:chOff x="2133600" y="3810001"/>
            <a:chExt cx="2743200" cy="533399"/>
          </a:xfrm>
        </p:grpSpPr>
        <p:pic>
          <p:nvPicPr>
            <p:cNvPr id="1036" name="Picture 2" descr="New 36in Header"/>
            <p:cNvPicPr>
              <a:picLocks noChangeAspect="1" noChangeArrowheads="1"/>
            </p:cNvPicPr>
            <p:nvPr/>
          </p:nvPicPr>
          <p:blipFill>
            <a:blip r:embed="rId15" cstate="print"/>
            <a:srcRect l="81059" b="22221"/>
            <a:stretch>
              <a:fillRect/>
            </a:stretch>
          </p:blipFill>
          <p:spPr bwMode="auto">
            <a:xfrm>
              <a:off x="2133600" y="3810001"/>
              <a:ext cx="2743200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" name="Picture 9" descr="CUCLASSE 3line White.png"/>
            <p:cNvPicPr>
              <a:picLocks noChangeAspect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209800" y="3818275"/>
              <a:ext cx="2287931" cy="516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</p:sldLayoutIdLst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-128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6400800" y="1"/>
            <a:ext cx="27432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b="22222"/>
          <a:stretch>
            <a:fillRect/>
          </a:stretch>
        </p:blipFill>
        <p:spPr bwMode="auto">
          <a:xfrm>
            <a:off x="0" y="0"/>
            <a:ext cx="64863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latin typeface="+mn-lt"/>
              </a:defRPr>
            </a:lvl1pPr>
          </a:lstStyle>
          <a:p>
            <a:pPr>
              <a:defRPr/>
            </a:pPr>
            <a:fld id="{06F6EE35-FBF3-459F-A2CB-5C95F0D8120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6294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2743200" cy="533399"/>
            <a:chOff x="2133600" y="3810001"/>
            <a:chExt cx="2743200" cy="533399"/>
          </a:xfrm>
        </p:grpSpPr>
        <p:pic>
          <p:nvPicPr>
            <p:cNvPr id="14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l="81059" b="22222"/>
            <a:stretch>
              <a:fillRect/>
            </a:stretch>
          </p:blipFill>
          <p:spPr bwMode="auto">
            <a:xfrm>
              <a:off x="2133600" y="3810001"/>
              <a:ext cx="2743200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209800" y="3818275"/>
              <a:ext cx="2287931" cy="516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3601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</p:sldLayoutIdLst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6400800" y="1"/>
            <a:ext cx="27432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b="22222"/>
          <a:stretch>
            <a:fillRect/>
          </a:stretch>
        </p:blipFill>
        <p:spPr bwMode="auto">
          <a:xfrm>
            <a:off x="0" y="0"/>
            <a:ext cx="64863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February 19, 2013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CesrTA Collaboration Meeting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latin typeface="+mn-lt"/>
              </a:defRPr>
            </a:lvl1pPr>
          </a:lstStyle>
          <a:p>
            <a:pPr>
              <a:defRPr/>
            </a:pPr>
            <a:fld id="{06F6EE35-FBF3-459F-A2CB-5C95F0D8120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6294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US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2743200" cy="533399"/>
            <a:chOff x="2133600" y="3810001"/>
            <a:chExt cx="2743200" cy="533399"/>
          </a:xfrm>
        </p:grpSpPr>
        <p:pic>
          <p:nvPicPr>
            <p:cNvPr id="14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l="81059" b="22222"/>
            <a:stretch>
              <a:fillRect/>
            </a:stretch>
          </p:blipFill>
          <p:spPr bwMode="auto">
            <a:xfrm>
              <a:off x="2133600" y="3810001"/>
              <a:ext cx="2743200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209800" y="3818275"/>
              <a:ext cx="2287931" cy="516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</p:sldLayoutIdLst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rgbClr val="0000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rgbClr val="0066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rgbClr val="66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rgbClr val="66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rgbClr val="66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rgbClr val="66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microsoft.com/office/2007/relationships/media" Target="../media/media1.gif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microsoft.com/office/2007/relationships/media" Target="../media/media2.gif"/><Relationship Id="rId8" Type="http://schemas.openxmlformats.org/officeDocument/2006/relationships/image" Target="../media/image48.png"/><Relationship Id="rId1" Type="http://schemas.openxmlformats.org/officeDocument/2006/relationships/video" Target="../media/media1.gif"/><Relationship Id="rId2" Type="http://schemas.openxmlformats.org/officeDocument/2006/relationships/video" Target="../media/media2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8" Type="http://schemas.openxmlformats.org/officeDocument/2006/relationships/image" Target="../media/image56.jpeg"/><Relationship Id="rId9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4" Type="http://schemas.openxmlformats.org/officeDocument/2006/relationships/image" Target="../media/image71.png"/><Relationship Id="rId5" Type="http://schemas.openxmlformats.org/officeDocument/2006/relationships/image" Target="../media/image30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29.gif"/><Relationship Id="rId9" Type="http://schemas.openxmlformats.org/officeDocument/2006/relationships/image" Target="../media/image74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gif"/><Relationship Id="rId6" Type="http://schemas.openxmlformats.org/officeDocument/2006/relationships/image" Target="../media/image29.gif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9144000" cy="762000"/>
          </a:xfrm>
        </p:spPr>
        <p:txBody>
          <a:bodyPr/>
          <a:lstStyle/>
          <a:p>
            <a:r>
              <a:rPr lang="en-US" dirty="0" smtClean="0"/>
              <a:t>Status of the ODR Project</a:t>
            </a:r>
            <a:endParaRPr lang="en-US" i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752600"/>
            <a:ext cx="7772400" cy="198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i="1" dirty="0" smtClean="0"/>
              <a:t>L. Bobb</a:t>
            </a:r>
            <a:r>
              <a:rPr lang="en-US" sz="2800" i="1" baseline="30000" dirty="0" smtClean="0"/>
              <a:t>1, 2</a:t>
            </a:r>
            <a:r>
              <a:rPr lang="en-US" sz="2800" i="1" dirty="0" smtClean="0"/>
              <a:t>, T. Aumeyr</a:t>
            </a:r>
            <a:r>
              <a:rPr lang="en-US" sz="2800" i="1" baseline="30000" dirty="0" smtClean="0"/>
              <a:t>1</a:t>
            </a:r>
            <a:r>
              <a:rPr lang="en-US" sz="2800" i="1" dirty="0" smtClean="0"/>
              <a:t>, M. Billing</a:t>
            </a:r>
            <a:r>
              <a:rPr lang="en-US" sz="2800" i="1" baseline="30000" dirty="0" smtClean="0"/>
              <a:t>3</a:t>
            </a:r>
            <a:r>
              <a:rPr lang="en-US" sz="2800" i="1" dirty="0" smtClean="0"/>
              <a:t>, E. Bravin</a:t>
            </a:r>
            <a:r>
              <a:rPr lang="en-US" sz="2800" i="1" baseline="30000" dirty="0" smtClean="0"/>
              <a:t>2</a:t>
            </a:r>
            <a:r>
              <a:rPr lang="en-US" sz="2800" i="1" dirty="0" smtClean="0"/>
              <a:t>, N. Chritin</a:t>
            </a:r>
            <a:r>
              <a:rPr lang="en-US" sz="2800" i="1" baseline="30000" dirty="0" smtClean="0"/>
              <a:t>2</a:t>
            </a:r>
            <a:r>
              <a:rPr lang="en-US" sz="2800" i="1" dirty="0" smtClean="0"/>
              <a:t>, J. Conway</a:t>
            </a:r>
            <a:r>
              <a:rPr lang="en-US" sz="2800" i="1" baseline="30000" dirty="0" smtClean="0"/>
              <a:t>3</a:t>
            </a:r>
            <a:r>
              <a:rPr lang="en-US" sz="2800" i="1" dirty="0" smtClean="0"/>
              <a:t>, P. Karataev</a:t>
            </a:r>
            <a:r>
              <a:rPr lang="en-US" sz="2800" i="1" baseline="30000" dirty="0" smtClean="0"/>
              <a:t>1</a:t>
            </a:r>
            <a:r>
              <a:rPr lang="en-US" sz="2800" i="1" dirty="0" smtClean="0"/>
              <a:t>, T. Lefevre</a:t>
            </a:r>
            <a:r>
              <a:rPr lang="en-US" sz="2800" i="1" baseline="30000" dirty="0" smtClean="0"/>
              <a:t>2</a:t>
            </a:r>
            <a:r>
              <a:rPr lang="en-US" sz="2800" i="1" dirty="0" smtClean="0"/>
              <a:t>, Y. Li</a:t>
            </a:r>
            <a:r>
              <a:rPr lang="en-US" sz="2800" i="1" baseline="30000" dirty="0" smtClean="0"/>
              <a:t>3</a:t>
            </a:r>
            <a:r>
              <a:rPr lang="en-US" sz="2800" i="1" dirty="0" smtClean="0"/>
              <a:t>, S. Mazzoni</a:t>
            </a:r>
            <a:r>
              <a:rPr lang="en-US" sz="2800" i="1" baseline="30000" dirty="0" smtClean="0"/>
              <a:t>2</a:t>
            </a:r>
            <a:r>
              <a:rPr lang="en-US" sz="2800" i="1" dirty="0" smtClean="0"/>
              <a:t>, J. Sexton</a:t>
            </a:r>
            <a:r>
              <a:rPr lang="en-US" sz="2800" i="1" baseline="30000" dirty="0" smtClean="0"/>
              <a:t>3</a:t>
            </a:r>
            <a:r>
              <a:rPr lang="en-US" sz="2800" i="1" dirty="0" smtClean="0"/>
              <a:t>, C. Strohman</a:t>
            </a:r>
            <a:r>
              <a:rPr lang="en-US" sz="2800" i="1" baseline="30000" dirty="0" smtClean="0"/>
              <a:t>3</a:t>
            </a:r>
            <a:r>
              <a:rPr lang="en-US" sz="2800" i="1" dirty="0" smtClean="0"/>
              <a:t>, S. Wang</a:t>
            </a:r>
            <a:r>
              <a:rPr lang="en-US" sz="2800" i="1" baseline="30000" dirty="0" smtClean="0"/>
              <a:t>3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7112" y="3352800"/>
            <a:ext cx="3020888" cy="17323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pitchFamily="2" charset="2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John Adams Institute at Royal Holloway, </a:t>
            </a: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Egham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Surrey, United Kingdom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CERN European Organisation for Nuclear Research, CERN, Geneva, Switzerland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Cornell University, Ithaca, New York, USA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7500"/>
          <a:stretch/>
        </p:blipFill>
        <p:spPr>
          <a:xfrm>
            <a:off x="7345680" y="4854993"/>
            <a:ext cx="1645920" cy="479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1734" b="18368"/>
          <a:stretch/>
        </p:blipFill>
        <p:spPr>
          <a:xfrm>
            <a:off x="7345680" y="3650135"/>
            <a:ext cx="1645920" cy="1150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172200" y="4184210"/>
            <a:ext cx="1097280" cy="1073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349439" y="0"/>
            <a:ext cx="4794561" cy="541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Dummy Target 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7200" y="6211669"/>
            <a:ext cx="4337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latin typeface="+mn-lt"/>
              </a:rPr>
              <a:t>Technical drawings by N. </a:t>
            </a:r>
            <a:r>
              <a:rPr lang="en-GB" sz="1400" i="1" dirty="0" err="1" smtClean="0">
                <a:latin typeface="+mn-lt"/>
              </a:rPr>
              <a:t>Chritin</a:t>
            </a:r>
            <a:r>
              <a:rPr lang="en-GB" sz="1400" i="1" dirty="0" smtClean="0">
                <a:latin typeface="+mn-lt"/>
              </a:rPr>
              <a:t>        </a:t>
            </a:r>
            <a:r>
              <a:rPr lang="en-US" sz="1400" i="1" dirty="0" smtClean="0">
                <a:latin typeface="+mn-lt"/>
              </a:rPr>
              <a:t>Images by Y. Li</a:t>
            </a:r>
            <a:endParaRPr lang="en-GB" sz="1400" i="1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7944" b="5434"/>
          <a:stretch/>
        </p:blipFill>
        <p:spPr>
          <a:xfrm>
            <a:off x="5091898" y="554833"/>
            <a:ext cx="3657587" cy="21121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9959" y="3886200"/>
            <a:ext cx="3996444" cy="26642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5572" b="9944"/>
          <a:stretch/>
        </p:blipFill>
        <p:spPr>
          <a:xfrm>
            <a:off x="136855" y="1219568"/>
            <a:ext cx="2007510" cy="249725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3069896" y="6672753"/>
            <a:ext cx="2820987" cy="152400"/>
          </a:xfrm>
        </p:spPr>
        <p:txBody>
          <a:bodyPr/>
          <a:lstStyle/>
          <a:p>
            <a:pPr algn="ctr"/>
            <a:r>
              <a:rPr lang="en-US" dirty="0" err="1" smtClean="0"/>
              <a:t>CesrTA</a:t>
            </a:r>
            <a:r>
              <a:rPr lang="en-US" dirty="0" smtClean="0"/>
              <a:t> Collaboration Meeting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167629" y="2843055"/>
            <a:ext cx="109240" cy="7200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87757" y="3018429"/>
            <a:ext cx="85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35 mm</a:t>
            </a:r>
            <a:endParaRPr lang="en-GB" sz="1600" dirty="0">
              <a:latin typeface="+mn-l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56333" y="2386289"/>
            <a:ext cx="4247623" cy="38169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09800" y="1232127"/>
            <a:ext cx="2743199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2"/>
                </a:solidFill>
                <a:latin typeface="+mn-lt"/>
              </a:rPr>
              <a:t>Planned aperture sizes: </a:t>
            </a:r>
          </a:p>
          <a:p>
            <a:r>
              <a:rPr lang="en-GB" sz="1800" dirty="0" smtClean="0">
                <a:solidFill>
                  <a:schemeClr val="tx2"/>
                </a:solidFill>
                <a:latin typeface="+mn-lt"/>
              </a:rPr>
              <a:t>2 mm and 4 mm</a:t>
            </a:r>
            <a:br>
              <a:rPr lang="en-GB" sz="1800" dirty="0" smtClean="0">
                <a:solidFill>
                  <a:schemeClr val="tx2"/>
                </a:solidFill>
                <a:latin typeface="+mn-lt"/>
              </a:rPr>
            </a:br>
            <a:r>
              <a:rPr lang="en-GB" sz="1800" dirty="0" smtClean="0">
                <a:solidFill>
                  <a:schemeClr val="tx2"/>
                </a:solidFill>
                <a:latin typeface="+mn-lt"/>
              </a:rPr>
              <a:t>   {Actually was </a:t>
            </a:r>
            <a:br>
              <a:rPr lang="en-GB" sz="1800" dirty="0" smtClean="0">
                <a:solidFill>
                  <a:schemeClr val="tx2"/>
                </a:solidFill>
                <a:latin typeface="+mn-lt"/>
              </a:rPr>
            </a:br>
            <a:r>
              <a:rPr lang="en-GB" sz="1800" dirty="0" smtClean="0">
                <a:solidFill>
                  <a:schemeClr val="tx2"/>
                </a:solidFill>
                <a:latin typeface="+mn-lt"/>
              </a:rPr>
              <a:t>     </a:t>
            </a:r>
            <a:r>
              <a:rPr lang="en-GB" sz="1800" dirty="0" smtClean="0">
                <a:solidFill>
                  <a:srgbClr val="FF0000"/>
                </a:solidFill>
                <a:latin typeface="+mn-lt"/>
              </a:rPr>
              <a:t>0.4 mm and 1 mm</a:t>
            </a:r>
            <a:r>
              <a:rPr lang="en-GB" sz="1800" dirty="0" smtClean="0">
                <a:solidFill>
                  <a:schemeClr val="tx2"/>
                </a:solidFill>
                <a:latin typeface="+mn-lt"/>
              </a:rPr>
              <a:t>}</a:t>
            </a:r>
          </a:p>
          <a:p>
            <a:endParaRPr lang="en-GB" sz="1800" dirty="0" smtClean="0">
              <a:solidFill>
                <a:schemeClr val="tx2"/>
              </a:solidFill>
              <a:latin typeface="+mn-lt"/>
            </a:endParaRPr>
          </a:p>
          <a:p>
            <a:r>
              <a:rPr lang="en-GB" sz="1800" dirty="0" smtClean="0">
                <a:solidFill>
                  <a:schemeClr val="tx2"/>
                </a:solidFill>
                <a:latin typeface="+mn-lt"/>
              </a:rPr>
              <a:t>Material: Stainless steel</a:t>
            </a:r>
          </a:p>
          <a:p>
            <a:endParaRPr lang="en-GB" sz="1800" dirty="0" smtClean="0">
              <a:solidFill>
                <a:schemeClr val="tx2"/>
              </a:solidFill>
              <a:latin typeface="+mn-lt"/>
            </a:endParaRPr>
          </a:p>
          <a:p>
            <a:r>
              <a:rPr lang="en-GB" sz="1800" dirty="0" smtClean="0">
                <a:solidFill>
                  <a:schemeClr val="tx2"/>
                </a:solidFill>
                <a:latin typeface="+mn-lt"/>
              </a:rPr>
              <a:t>Note: This dummy target was not polished</a:t>
            </a:r>
            <a:endParaRPr lang="en-GB" sz="18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610600" y="6683702"/>
            <a:ext cx="533400" cy="152400"/>
          </a:xfrm>
        </p:spPr>
        <p:txBody>
          <a:bodyPr/>
          <a:lstStyle/>
          <a:p>
            <a:pPr algn="r"/>
            <a:fld id="{1AA9C015-AC99-4318-B800-2F682B828B60}" type="slidenum">
              <a:rPr lang="en-GB" smtClean="0"/>
              <a:pPr algn="r"/>
              <a:t>10</a:t>
            </a:fld>
            <a:endParaRPr lang="en-GB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819406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019800"/>
          </a:xfrm>
        </p:spPr>
        <p:txBody>
          <a:bodyPr/>
          <a:lstStyle/>
          <a:p>
            <a:r>
              <a:rPr lang="en-US" sz="2400" dirty="0" smtClean="0"/>
              <a:t>Vacuum chamber</a:t>
            </a:r>
          </a:p>
          <a:p>
            <a:pPr lvl="1"/>
            <a:r>
              <a:rPr lang="en-US" sz="2000" dirty="0" smtClean="0"/>
              <a:t>Designed and assembled at CERN; transported and tested at Cornell</a:t>
            </a:r>
          </a:p>
          <a:p>
            <a:pPr lvl="1"/>
            <a:r>
              <a:rPr lang="en-US" sz="2000" dirty="0" smtClean="0"/>
              <a:t>Replacement chamber </a:t>
            </a:r>
          </a:p>
          <a:p>
            <a:pPr lvl="2"/>
            <a:r>
              <a:rPr lang="en-US" sz="1600" dirty="0" smtClean="0"/>
              <a:t>After arrival the finger contacts looked very good &amp; cycling the replacement chamber caused no distortion of the fingers</a:t>
            </a:r>
          </a:p>
          <a:p>
            <a:pPr lvl="2"/>
            <a:r>
              <a:rPr lang="en-US" sz="1600" dirty="0" smtClean="0"/>
              <a:t>BUT after the bake-out, the IN limit switch was not placed correctly and approximately 1 finger on each end was bent (estimated total of 4)</a:t>
            </a:r>
          </a:p>
          <a:p>
            <a:pPr lvl="3"/>
            <a:r>
              <a:rPr lang="en-US" sz="1400" dirty="0" smtClean="0"/>
              <a:t>Although the fingers</a:t>
            </a:r>
            <a:r>
              <a:rPr lang="en-US" sz="1400" dirty="0" smtClean="0"/>
              <a:t> </a:t>
            </a:r>
            <a:r>
              <a:rPr lang="en-US" sz="1400" dirty="0" smtClean="0"/>
              <a:t>were</a:t>
            </a:r>
            <a:r>
              <a:rPr lang="en-US" sz="1400" dirty="0" smtClean="0"/>
              <a:t> </a:t>
            </a:r>
            <a:r>
              <a:rPr lang="en-US" sz="1400" dirty="0" smtClean="0"/>
              <a:t>still in place, this implies a potentially poorer contact or a wider gap at the top and bottom</a:t>
            </a:r>
          </a:p>
          <a:p>
            <a:pPr lvl="3"/>
            <a:r>
              <a:rPr lang="en-US" sz="1400" dirty="0" smtClean="0"/>
              <a:t>Estimate of worst case (</a:t>
            </a:r>
            <a:r>
              <a:rPr lang="en-US" sz="1400" dirty="0" err="1" smtClean="0">
                <a:latin typeface="Symbol" charset="2"/>
                <a:cs typeface="Symbol" charset="2"/>
              </a:rPr>
              <a:t>s</a:t>
            </a:r>
            <a:r>
              <a:rPr lang="en-US" sz="1400" baseline="-25000" dirty="0" err="1" smtClean="0"/>
              <a:t>z</a:t>
            </a:r>
            <a:r>
              <a:rPr lang="en-US" sz="1400" dirty="0" smtClean="0"/>
              <a:t>=14 mm) </a:t>
            </a:r>
            <a:br>
              <a:rPr lang="en-US" sz="1400" dirty="0" smtClean="0"/>
            </a:br>
            <a:r>
              <a:rPr lang="en-US" sz="1400" dirty="0" smtClean="0"/>
              <a:t>for </a:t>
            </a:r>
            <a:r>
              <a:rPr lang="en-US" sz="1400" dirty="0" smtClean="0"/>
              <a:t>CHESS 200 </a:t>
            </a:r>
            <a:r>
              <a:rPr lang="en-US" sz="1400" dirty="0" err="1" smtClean="0"/>
              <a:t>mA</a:t>
            </a:r>
            <a:r>
              <a:rPr lang="en-US" sz="1400" dirty="0" smtClean="0"/>
              <a:t> for each beam</a:t>
            </a:r>
            <a:r>
              <a:rPr lang="en-US" sz="1400" dirty="0" smtClean="0"/>
              <a:t>: </a:t>
            </a:r>
            <a:br>
              <a:rPr lang="en-US" sz="1400" dirty="0" smtClean="0"/>
            </a:br>
            <a:r>
              <a:rPr lang="en-US" sz="1400" dirty="0" smtClean="0"/>
              <a:t>Normal HOM Power = 35 W</a:t>
            </a:r>
            <a:br>
              <a:rPr lang="en-US" sz="1400" dirty="0" smtClean="0"/>
            </a:br>
            <a:r>
              <a:rPr lang="en-US" sz="1400" dirty="0" err="1" smtClean="0">
                <a:latin typeface="Symbol" charset="2"/>
                <a:cs typeface="Symbol" charset="2"/>
              </a:rPr>
              <a:t>D</a:t>
            </a:r>
            <a:r>
              <a:rPr lang="en-US" sz="1400" dirty="0" err="1" smtClean="0"/>
              <a:t>Power</a:t>
            </a:r>
            <a:r>
              <a:rPr lang="en-US" sz="1400" dirty="0" smtClean="0"/>
              <a:t> </a:t>
            </a:r>
            <a:r>
              <a:rPr lang="en-US" sz="1400" dirty="0" smtClean="0"/>
              <a:t>&lt; 35 </a:t>
            </a:r>
            <a:r>
              <a:rPr lang="en-US" sz="1400" dirty="0" err="1" smtClean="0"/>
              <a:t>mW</a:t>
            </a:r>
            <a:r>
              <a:rPr lang="en-US" sz="1400" dirty="0" smtClean="0"/>
              <a:t> from damaged fingers</a:t>
            </a:r>
          </a:p>
          <a:p>
            <a:pPr lvl="1"/>
            <a:r>
              <a:rPr lang="en-US" sz="2000" dirty="0" smtClean="0"/>
              <a:t>Chamber was installed during a </a:t>
            </a:r>
            <a:br>
              <a:rPr lang="en-US" sz="2000" dirty="0" smtClean="0"/>
            </a:br>
            <a:r>
              <a:rPr lang="en-US" sz="2000" dirty="0" smtClean="0"/>
              <a:t>brief access period - Dec. 17-18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CesrTA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7276" y="3429000"/>
            <a:ext cx="3705724" cy="256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Measure Optical Diffraction Radiation (ODR) from a narrow vertical slit</a:t>
            </a:r>
          </a:p>
          <a:p>
            <a:pPr lvl="1"/>
            <a:r>
              <a:rPr lang="en-US" sz="2400" dirty="0" smtClean="0"/>
              <a:t>Detector located on the L3-side of Q48W</a:t>
            </a:r>
          </a:p>
          <a:p>
            <a:pPr lvl="1"/>
            <a:r>
              <a:rPr lang="en-US" sz="2400" dirty="0" smtClean="0"/>
              <a:t>Slit height –</a:t>
            </a:r>
            <a:r>
              <a:rPr lang="en-US" sz="2400" dirty="0" smtClean="0"/>
              <a:t> Dec ‘12 </a:t>
            </a:r>
            <a:r>
              <a:rPr lang="en-US" sz="2400" dirty="0" smtClean="0"/>
              <a:t>tests </a:t>
            </a:r>
            <a:r>
              <a:rPr lang="en-US" sz="2400" strike="sngStrike" dirty="0" smtClean="0"/>
              <a:t>2 &amp; 4 mm</a:t>
            </a:r>
            <a:r>
              <a:rPr lang="en-US" sz="2400" dirty="0" smtClean="0"/>
              <a:t>;</a:t>
            </a:r>
            <a:r>
              <a:rPr lang="en-US" sz="2400" dirty="0" smtClean="0"/>
              <a:t> actually </a:t>
            </a:r>
            <a:r>
              <a:rPr lang="en-US" sz="2400" dirty="0" smtClean="0"/>
              <a:t>1 &amp; 0.4 mm</a:t>
            </a:r>
          </a:p>
          <a:p>
            <a:r>
              <a:rPr lang="en-US" sz="2800" dirty="0" smtClean="0"/>
              <a:t>Conditions</a:t>
            </a:r>
          </a:p>
          <a:p>
            <a:pPr lvl="1"/>
            <a:r>
              <a:rPr lang="en-US" sz="2400" dirty="0" smtClean="0"/>
              <a:t>2.1 </a:t>
            </a:r>
            <a:r>
              <a:rPr lang="en-US" sz="2400" dirty="0" err="1" smtClean="0"/>
              <a:t>GeV</a:t>
            </a:r>
            <a:r>
              <a:rPr lang="en-US" sz="2400" dirty="0" smtClean="0"/>
              <a:t> - Big D Optics</a:t>
            </a:r>
          </a:p>
          <a:p>
            <a:pPr lvl="1"/>
            <a:r>
              <a:rPr lang="en-US" sz="2400" dirty="0" smtClean="0"/>
              <a:t>Single bunch of few </a:t>
            </a:r>
            <a:r>
              <a:rPr lang="en-US" sz="2400" dirty="0" err="1" smtClean="0"/>
              <a:t>mA</a:t>
            </a:r>
            <a:endParaRPr lang="en-US" sz="2400" dirty="0" smtClean="0"/>
          </a:p>
          <a:p>
            <a:pPr lvl="1"/>
            <a:r>
              <a:rPr lang="en-US" sz="2400" dirty="0" smtClean="0"/>
              <a:t>Small vertical </a:t>
            </a:r>
            <a:r>
              <a:rPr lang="en-US" sz="2400" dirty="0" err="1" smtClean="0"/>
              <a:t>emittance</a:t>
            </a:r>
            <a:endParaRPr lang="en-US" sz="2400" dirty="0" smtClean="0"/>
          </a:p>
          <a:p>
            <a:pPr lvl="1"/>
            <a:r>
              <a:rPr lang="en-US" sz="2400" dirty="0" smtClean="0"/>
              <a:t>In these conditions vertical scraper measurements predict</a:t>
            </a:r>
            <a:endParaRPr lang="en-US" sz="2400" dirty="0" smtClean="0"/>
          </a:p>
          <a:p>
            <a:pPr lvl="2"/>
            <a:r>
              <a:rPr lang="en-US" sz="2000" dirty="0" smtClean="0"/>
              <a:t>From m</a:t>
            </a:r>
            <a:r>
              <a:rPr lang="en-US" sz="2000" dirty="0" smtClean="0"/>
              <a:t>easurements of </a:t>
            </a:r>
            <a:r>
              <a:rPr lang="en-US" sz="2000" dirty="0" smtClean="0"/>
              <a:t>beam tails – exponential beyond ~ 7 </a:t>
            </a:r>
            <a:r>
              <a:rPr lang="en-US" sz="2000" dirty="0" err="1" smtClean="0">
                <a:latin typeface="Symbol" charset="2"/>
                <a:cs typeface="Symbol" charset="2"/>
              </a:rPr>
              <a:t>s</a:t>
            </a:r>
            <a:r>
              <a:rPr lang="en-US" sz="2000" baseline="-25000" dirty="0" err="1" smtClean="0"/>
              <a:t>v</a:t>
            </a:r>
            <a:endParaRPr lang="en-US" sz="2000" baseline="-25000" dirty="0" smtClean="0"/>
          </a:p>
          <a:p>
            <a:pPr lvl="2"/>
            <a:r>
              <a:rPr lang="en-US" sz="2000" dirty="0" smtClean="0"/>
              <a:t>If the vertical motion &amp; vertical beam size are included</a:t>
            </a:r>
          </a:p>
          <a:p>
            <a:pPr lvl="2"/>
            <a:r>
              <a:rPr lang="en-US" sz="2000" dirty="0" smtClean="0"/>
              <a:t>There should be adequate beam lifetime even with 0.4 mm slit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Goals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CesrTA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9903" y="296416"/>
            <a:ext cx="8136905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b="1" dirty="0" smtClean="0"/>
              <a:t>Method of Operation</a:t>
            </a:r>
            <a:endParaRPr lang="en-GB" b="1" dirty="0"/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251520" y="1084194"/>
            <a:ext cx="5463480" cy="1652855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en-GB" dirty="0" smtClean="0"/>
              <a:t>Alignment of the electron beam with the target aperture:</a:t>
            </a:r>
          </a:p>
          <a:p>
            <a:pPr lvl="1">
              <a:buClr>
                <a:schemeClr val="accent2"/>
              </a:buClr>
            </a:pPr>
            <a:r>
              <a:rPr lang="en-GB" sz="1800" dirty="0" smtClean="0"/>
              <a:t>BPMs for </a:t>
            </a:r>
            <a:r>
              <a:rPr lang="en-GB" sz="1800" dirty="0" err="1" smtClean="0"/>
              <a:t>centering</a:t>
            </a:r>
            <a:r>
              <a:rPr lang="en-GB" sz="1800" dirty="0" smtClean="0"/>
              <a:t> </a:t>
            </a:r>
          </a:p>
          <a:p>
            <a:pPr lvl="1">
              <a:buClr>
                <a:schemeClr val="accent2"/>
              </a:buClr>
            </a:pPr>
            <a:r>
              <a:rPr lang="en-GB" sz="1800" dirty="0" smtClean="0"/>
              <a:t>Target imaging to look for OTR from beam halo</a:t>
            </a:r>
          </a:p>
          <a:p>
            <a:pPr lvl="1">
              <a:buClr>
                <a:schemeClr val="accent2"/>
              </a:buClr>
            </a:pPr>
            <a:r>
              <a:rPr lang="en-GB" sz="1800" dirty="0" smtClean="0"/>
              <a:t>Correlate with </a:t>
            </a:r>
            <a:r>
              <a:rPr lang="en-GB" sz="1800" dirty="0" err="1" smtClean="0"/>
              <a:t>BLMs</a:t>
            </a:r>
            <a:r>
              <a:rPr lang="en-GB" sz="1800" dirty="0" smtClean="0"/>
              <a:t>:  (Simulation below)</a:t>
            </a:r>
          </a:p>
          <a:p>
            <a:pPr lvl="1">
              <a:buClr>
                <a:schemeClr val="accent2"/>
              </a:buClr>
            </a:pPr>
            <a:endParaRPr lang="en-GB" sz="1800" dirty="0" smtClean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 smtClean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 smtClean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 smtClean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 smtClean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6097847" y="576315"/>
            <a:ext cx="2893753" cy="2166885"/>
            <a:chOff x="1308099" y="1295400"/>
            <a:chExt cx="6545485" cy="4672827"/>
          </a:xfrm>
        </p:grpSpPr>
        <p:pic>
          <p:nvPicPr>
            <p:cNvPr id="5" name="Picture 3" descr="setup2.eps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6828"/>
            <a:stretch/>
          </p:blipFill>
          <p:spPr bwMode="auto">
            <a:xfrm>
              <a:off x="1308099" y="1333698"/>
              <a:ext cx="6515100" cy="4508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"/>
            <p:cNvSpPr txBox="1">
              <a:spLocks noChangeArrowheads="1"/>
            </p:cNvSpPr>
            <p:nvPr/>
          </p:nvSpPr>
          <p:spPr bwMode="auto">
            <a:xfrm>
              <a:off x="3200401" y="1295400"/>
              <a:ext cx="3146383" cy="796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dirty="0" err="1">
                  <a:solidFill>
                    <a:schemeClr val="bg1"/>
                  </a:solidFill>
                  <a:latin typeface="+mn-lt"/>
                </a:rPr>
                <a:t>Quadrupole</a:t>
              </a:r>
              <a:endParaRPr lang="en-US" sz="18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7" name="TextBox 7"/>
            <p:cNvSpPr txBox="1">
              <a:spLocks noChangeArrowheads="1"/>
            </p:cNvSpPr>
            <p:nvPr/>
          </p:nvSpPr>
          <p:spPr bwMode="auto">
            <a:xfrm>
              <a:off x="5791200" y="3505199"/>
              <a:ext cx="2062384" cy="862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Dipole</a:t>
              </a:r>
            </a:p>
          </p:txBody>
        </p:sp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1676399" y="5105401"/>
              <a:ext cx="3724742" cy="862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Virtual </a:t>
              </a:r>
              <a:r>
                <a:rPr lang="en-US" sz="2000" dirty="0" smtClean="0">
                  <a:solidFill>
                    <a:schemeClr val="bg1"/>
                  </a:solidFill>
                  <a:latin typeface="+mn-lt"/>
                </a:rPr>
                <a:t>BLMs</a:t>
              </a:r>
              <a:endParaRPr lang="en-US" sz="2000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9" name="Straight Arrow Connector 5"/>
            <p:cNvCxnSpPr>
              <a:cxnSpLocks noChangeShapeType="1"/>
            </p:cNvCxnSpPr>
            <p:nvPr/>
          </p:nvCxnSpPr>
          <p:spPr bwMode="auto">
            <a:xfrm flipV="1">
              <a:off x="2590800" y="2590800"/>
              <a:ext cx="762000" cy="2133600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cxnSp>
          <p:nvCxnSpPr>
            <p:cNvPr id="10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2590800" y="3581400"/>
              <a:ext cx="1676400" cy="1143000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cxnSp>
          <p:nvCxnSpPr>
            <p:cNvPr id="11" name="Straight Arrow Connector 18"/>
            <p:cNvCxnSpPr>
              <a:cxnSpLocks noChangeShapeType="1"/>
            </p:cNvCxnSpPr>
            <p:nvPr/>
          </p:nvCxnSpPr>
          <p:spPr bwMode="auto">
            <a:xfrm>
              <a:off x="2590800" y="4724400"/>
              <a:ext cx="3505200" cy="228600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cxnSp>
          <p:nvCxnSpPr>
            <p:cNvPr id="12" name="Straight Arrow Connector 20"/>
            <p:cNvCxnSpPr>
              <a:cxnSpLocks noChangeShapeType="1"/>
            </p:cNvCxnSpPr>
            <p:nvPr/>
          </p:nvCxnSpPr>
          <p:spPr bwMode="auto">
            <a:xfrm>
              <a:off x="2590800" y="4724400"/>
              <a:ext cx="3962400" cy="685800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sp>
          <p:nvSpPr>
            <p:cNvPr id="13" name="TextBox 24"/>
            <p:cNvSpPr txBox="1">
              <a:spLocks noChangeArrowheads="1"/>
            </p:cNvSpPr>
            <p:nvPr/>
          </p:nvSpPr>
          <p:spPr bwMode="auto">
            <a:xfrm>
              <a:off x="1981199" y="2133599"/>
              <a:ext cx="1164280" cy="995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Si</a:t>
              </a:r>
            </a:p>
          </p:txBody>
        </p:sp>
        <p:cxnSp>
          <p:nvCxnSpPr>
            <p:cNvPr id="14" name="Straight Arrow Connector 25"/>
            <p:cNvCxnSpPr>
              <a:cxnSpLocks noChangeShapeType="1"/>
            </p:cNvCxnSpPr>
            <p:nvPr/>
          </p:nvCxnSpPr>
          <p:spPr bwMode="auto">
            <a:xfrm flipV="1">
              <a:off x="2438400" y="1981200"/>
              <a:ext cx="457200" cy="304800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sp>
          <p:nvSpPr>
            <p:cNvPr id="15" name="TextBox 1"/>
            <p:cNvSpPr txBox="1">
              <a:spLocks noChangeArrowheads="1"/>
            </p:cNvSpPr>
            <p:nvPr/>
          </p:nvSpPr>
          <p:spPr bwMode="auto">
            <a:xfrm>
              <a:off x="3352800" y="266700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6" name="TextBox 16"/>
            <p:cNvSpPr txBox="1">
              <a:spLocks noChangeArrowheads="1"/>
            </p:cNvSpPr>
            <p:nvPr/>
          </p:nvSpPr>
          <p:spPr bwMode="auto">
            <a:xfrm>
              <a:off x="4191000" y="373380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7" name="TextBox 17"/>
            <p:cNvSpPr txBox="1">
              <a:spLocks noChangeArrowheads="1"/>
            </p:cNvSpPr>
            <p:nvPr/>
          </p:nvSpPr>
          <p:spPr bwMode="auto">
            <a:xfrm>
              <a:off x="5033870" y="4355068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8" name="TextBox 18"/>
            <p:cNvSpPr txBox="1">
              <a:spLocks noChangeArrowheads="1"/>
            </p:cNvSpPr>
            <p:nvPr/>
          </p:nvSpPr>
          <p:spPr bwMode="auto">
            <a:xfrm>
              <a:off x="6000662" y="5290064"/>
              <a:ext cx="301686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38" name="Picture 2" descr="det3_ph_Si_400bottom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304" y="2964241"/>
            <a:ext cx="1880470" cy="167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 descr="det3_ph_Si_centre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2096" y="2981009"/>
            <a:ext cx="1880470" cy="167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 descr="det3_ph_Si_400top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9930" y="3038171"/>
            <a:ext cx="1880470" cy="167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10"/>
          <p:cNvSpPr txBox="1">
            <a:spLocks noChangeArrowheads="1"/>
          </p:cNvSpPr>
          <p:nvPr/>
        </p:nvSpPr>
        <p:spPr bwMode="auto">
          <a:xfrm>
            <a:off x="1050051" y="4573359"/>
            <a:ext cx="12386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-400μm off</a:t>
            </a:r>
          </a:p>
        </p:txBody>
      </p:sp>
      <p:sp>
        <p:nvSpPr>
          <p:cNvPr id="45" name="TextBox 10"/>
          <p:cNvSpPr txBox="1">
            <a:spLocks noChangeArrowheads="1"/>
          </p:cNvSpPr>
          <p:nvPr/>
        </p:nvSpPr>
        <p:spPr bwMode="auto">
          <a:xfrm>
            <a:off x="3565564" y="4565517"/>
            <a:ext cx="7548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center</a:t>
            </a:r>
          </a:p>
        </p:txBody>
      </p:sp>
      <p:sp>
        <p:nvSpPr>
          <p:cNvPr id="46" name="TextBox 10"/>
          <p:cNvSpPr txBox="1">
            <a:spLocks noChangeArrowheads="1"/>
          </p:cNvSpPr>
          <p:nvPr/>
        </p:nvSpPr>
        <p:spPr bwMode="auto">
          <a:xfrm>
            <a:off x="5445026" y="4614446"/>
            <a:ext cx="12502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+400μm off</a:t>
            </a:r>
          </a:p>
        </p:txBody>
      </p:sp>
      <p:sp>
        <p:nvSpPr>
          <p:cNvPr id="47" name="TextBox 10"/>
          <p:cNvSpPr txBox="1">
            <a:spLocks noChangeArrowheads="1"/>
          </p:cNvSpPr>
          <p:nvPr/>
        </p:nvSpPr>
        <p:spPr bwMode="auto">
          <a:xfrm rot="5400000">
            <a:off x="6691213" y="3486559"/>
            <a:ext cx="13977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Virtual Detector 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290882" y="4919246"/>
            <a:ext cx="2507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latin typeface="+mn-lt"/>
              </a:rPr>
              <a:t>Simulations by A. Apyan</a:t>
            </a:r>
            <a:endParaRPr lang="en-GB" sz="1600" i="1" dirty="0">
              <a:latin typeface="+mn-lt"/>
            </a:endParaRPr>
          </a:p>
        </p:txBody>
      </p:sp>
      <p:sp>
        <p:nvSpPr>
          <p:cNvPr id="32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199288" y="6668916"/>
            <a:ext cx="4621187" cy="156680"/>
          </a:xfrm>
        </p:spPr>
        <p:txBody>
          <a:bodyPr/>
          <a:lstStyle/>
          <a:p>
            <a:pPr algn="ctr"/>
            <a:r>
              <a:rPr lang="en-US" dirty="0" err="1" smtClean="0"/>
              <a:t>CesrTA</a:t>
            </a:r>
            <a:r>
              <a:rPr lang="en-US" dirty="0" smtClean="0"/>
              <a:t> Collaboration Meeting</a:t>
            </a:r>
            <a:endParaRPr lang="en-GB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>
          <a:xfrm>
            <a:off x="8610600" y="6672753"/>
            <a:ext cx="533400" cy="152400"/>
          </a:xfrm>
        </p:spPr>
        <p:txBody>
          <a:bodyPr/>
          <a:lstStyle/>
          <a:p>
            <a:pPr algn="r"/>
            <a:fld id="{1AA9C015-AC99-4318-B800-2F682B828B60}" type="slidenum">
              <a:rPr lang="en-GB" smtClean="0"/>
              <a:pPr algn="r"/>
              <a:t>13</a:t>
            </a:fld>
            <a:endParaRPr lang="en-GB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624" t="4667" r="72437" b="2930"/>
          <a:stretch/>
        </p:blipFill>
        <p:spPr>
          <a:xfrm rot="16200000">
            <a:off x="3205803" y="3992958"/>
            <a:ext cx="762000" cy="3526972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691764" y="5720439"/>
            <a:ext cx="504056" cy="720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Down Arrow 34"/>
          <p:cNvSpPr/>
          <p:nvPr/>
        </p:nvSpPr>
        <p:spPr>
          <a:xfrm rot="5400000" flipH="1">
            <a:off x="4593634" y="5722651"/>
            <a:ext cx="212507" cy="132588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5408338" y="5562568"/>
            <a:ext cx="276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Gradually move target in</a:t>
            </a:r>
            <a:endParaRPr lang="en-GB" sz="18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5496" y="4892779"/>
            <a:ext cx="13845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Single bunch of electrons</a:t>
            </a:r>
            <a:endParaRPr lang="en-GB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886200" y="71735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Placing Beam within the Slit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7696200" y="3276600"/>
            <a:ext cx="228600" cy="22860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H="1" flipV="1">
            <a:off x="7581900" y="2628900"/>
            <a:ext cx="990600" cy="3048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470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9903" y="296416"/>
            <a:ext cx="8136905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b="1" dirty="0" smtClean="0"/>
              <a:t>Method of Operation cont’d</a:t>
            </a:r>
            <a:endParaRPr lang="en-GB" b="1" dirty="0"/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251520" y="1084194"/>
            <a:ext cx="8145288" cy="544115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2"/>
              </a:buClr>
              <a:buNone/>
            </a:pPr>
            <a:r>
              <a:rPr lang="en-GB" dirty="0" smtClean="0"/>
              <a:t>To find the position of the aperture centre:</a:t>
            </a:r>
            <a:endParaRPr lang="en-GB" sz="1800" dirty="0"/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en-GB" dirty="0" smtClean="0"/>
              <a:t>Rotate the target such that the aperture is in the horizontal plane. (</a:t>
            </a:r>
            <a:r>
              <a:rPr lang="en-GB" dirty="0" err="1" smtClean="0"/>
              <a:t>Center</a:t>
            </a:r>
            <a:r>
              <a:rPr lang="en-GB" dirty="0" smtClean="0"/>
              <a:t> of rotation at aperture </a:t>
            </a:r>
            <a:r>
              <a:rPr lang="en-GB" dirty="0" err="1" smtClean="0"/>
              <a:t>center</a:t>
            </a:r>
            <a:r>
              <a:rPr lang="en-GB" dirty="0" smtClean="0"/>
              <a:t>).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endParaRPr lang="en-US" sz="1800" dirty="0" smtClean="0"/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endParaRPr lang="en-US" dirty="0"/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endParaRPr lang="en-US" sz="1800" dirty="0" smtClean="0"/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/>
              <a:t>Adjust the beam vertical position to approach the target from above.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endParaRPr lang="en-US" dirty="0"/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endParaRPr lang="en-US" dirty="0"/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/>
              <a:t>Record the vertical </a:t>
            </a:r>
            <a:r>
              <a:rPr lang="en-US" dirty="0" smtClean="0"/>
              <a:t>position with </a:t>
            </a:r>
            <a:r>
              <a:rPr lang="en-US" dirty="0" err="1" smtClean="0"/>
              <a:t>BPMs</a:t>
            </a:r>
            <a:r>
              <a:rPr lang="en-US" dirty="0" smtClean="0"/>
              <a:t>;  </a:t>
            </a:r>
            <a:r>
              <a:rPr lang="en-US" dirty="0" smtClean="0"/>
              <a:t>BLMs pick up beam scattering.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en-US" sz="1800" dirty="0" smtClean="0"/>
              <a:t>Repeat steps 2 and 3 starting with the beam below the target.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/>
              <a:t>Take the average of the 2 recorded positions as the aperture center.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endParaRPr lang="en-GB" sz="1800" dirty="0" smtClean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 smtClean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 smtClean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 smtClean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 smtClean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/>
          </a:p>
          <a:p>
            <a:pPr marL="228600" lvl="1" indent="0">
              <a:buClr>
                <a:schemeClr val="accent2"/>
              </a:buClr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32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198416" y="6668916"/>
            <a:ext cx="4621187" cy="156680"/>
          </a:xfrm>
        </p:spPr>
        <p:txBody>
          <a:bodyPr/>
          <a:lstStyle/>
          <a:p>
            <a:pPr algn="ctr"/>
            <a:r>
              <a:rPr lang="en-US" dirty="0" err="1" smtClean="0"/>
              <a:t>CesrTA</a:t>
            </a:r>
            <a:r>
              <a:rPr lang="en-US" dirty="0" smtClean="0"/>
              <a:t> Collaboration Meeting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624" t="4667" r="72437" b="2930"/>
          <a:stretch/>
        </p:blipFill>
        <p:spPr>
          <a:xfrm rot="16200000">
            <a:off x="1489990" y="768645"/>
            <a:ext cx="762000" cy="3526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0764" t="2430" r="10528"/>
          <a:stretch/>
        </p:blipFill>
        <p:spPr>
          <a:xfrm rot="16200000">
            <a:off x="6468831" y="364018"/>
            <a:ext cx="794657" cy="372422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788295" y="2451348"/>
            <a:ext cx="1080120" cy="172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824299" y="2067885"/>
            <a:ext cx="999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Rotate</a:t>
            </a:r>
            <a:endParaRPr lang="en-GB" sz="20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0764" t="2430" r="10528"/>
          <a:stretch/>
        </p:blipFill>
        <p:spPr>
          <a:xfrm rot="16200000">
            <a:off x="4164574" y="2215332"/>
            <a:ext cx="794657" cy="372422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491880" y="3573016"/>
            <a:ext cx="504056" cy="720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3491880" y="5085184"/>
            <a:ext cx="504056" cy="720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>
            <a:off x="3693384" y="3736240"/>
            <a:ext cx="94911" cy="41068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Down Arrow 14"/>
          <p:cNvSpPr/>
          <p:nvPr/>
        </p:nvSpPr>
        <p:spPr>
          <a:xfrm flipV="1">
            <a:off x="3693383" y="4583502"/>
            <a:ext cx="94911" cy="41068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/>
          <p:cNvCxnSpPr>
            <a:stCxn id="13" idx="2"/>
          </p:cNvCxnSpPr>
          <p:nvPr/>
        </p:nvCxnSpPr>
        <p:spPr>
          <a:xfrm flipH="1">
            <a:off x="1403648" y="4146923"/>
            <a:ext cx="2337192" cy="215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403648" y="4581128"/>
            <a:ext cx="2337190" cy="237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6874" y="3779748"/>
            <a:ext cx="1652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Upper limit</a:t>
            </a:r>
            <a:endParaRPr lang="en-GB" sz="20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874" y="4581128"/>
            <a:ext cx="1652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Lower limit</a:t>
            </a:r>
            <a:endParaRPr lang="en-GB" sz="20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1403648" y="4334420"/>
            <a:ext cx="5462511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866159" y="4079848"/>
            <a:ext cx="16528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Estimated aperture center</a:t>
            </a:r>
            <a:endParaRPr lang="en-GB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1"/>
          </p:nvPr>
        </p:nvSpPr>
        <p:spPr>
          <a:xfrm>
            <a:off x="8534400" y="6629400"/>
            <a:ext cx="533400" cy="228600"/>
          </a:xfrm>
        </p:spPr>
        <p:txBody>
          <a:bodyPr/>
          <a:lstStyle/>
          <a:p>
            <a:pPr algn="r"/>
            <a:fld id="{1AA9C015-AC99-4318-B800-2F682B828B60}" type="slidenum">
              <a:rPr lang="en-GB" smtClean="0"/>
              <a:pPr algn="r"/>
              <a:t>14</a:t>
            </a:fld>
            <a:endParaRPr lang="en-GB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886200" y="71735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Placing Beam within the Slit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657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096000"/>
          </a:xfrm>
        </p:spPr>
        <p:txBody>
          <a:bodyPr/>
          <a:lstStyle/>
          <a:p>
            <a:r>
              <a:rPr lang="en-US" sz="2400" dirty="0" smtClean="0"/>
              <a:t>ODR Projects</a:t>
            </a:r>
          </a:p>
          <a:p>
            <a:pPr lvl="1"/>
            <a:r>
              <a:rPr lang="en-US" sz="2400" dirty="0" smtClean="0"/>
              <a:t>Tested continuous readouts for 2 </a:t>
            </a:r>
            <a:r>
              <a:rPr lang="en-US" sz="2400" dirty="0" err="1" smtClean="0"/>
              <a:t>BPMs</a:t>
            </a:r>
            <a:r>
              <a:rPr lang="en-US" sz="2400" dirty="0" smtClean="0"/>
              <a:t> (48W &amp; the new 48AW) </a:t>
            </a:r>
          </a:p>
          <a:p>
            <a:pPr lvl="2"/>
            <a:r>
              <a:rPr lang="en-US" sz="2000" dirty="0" smtClean="0"/>
              <a:t>Initial result: a few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m resolution at a few Hz (watched using GDL)</a:t>
            </a:r>
          </a:p>
          <a:p>
            <a:pPr lvl="2"/>
            <a:r>
              <a:rPr lang="en-US" sz="2000" dirty="0" smtClean="0"/>
              <a:t>Found the center of Q48W &amp; determined “BPM </a:t>
            </a:r>
            <a:r>
              <a:rPr lang="en-US" sz="2000" dirty="0" smtClean="0"/>
              <a:t>zero offsets” </a:t>
            </a:r>
            <a:endParaRPr lang="en-US" sz="2000" dirty="0" smtClean="0"/>
          </a:p>
          <a:p>
            <a:pPr lvl="1"/>
            <a:r>
              <a:rPr lang="en-US" sz="2400" dirty="0" smtClean="0"/>
              <a:t>After a few attempts able to steer the beam &amp; place the target’s “fork” around the beam</a:t>
            </a:r>
          </a:p>
          <a:p>
            <a:pPr lvl="2"/>
            <a:r>
              <a:rPr lang="en-US" sz="2000" dirty="0" smtClean="0"/>
              <a:t>Fork opening is tilted slightly downward </a:t>
            </a:r>
            <a:r>
              <a:rPr lang="en-US" sz="2000" dirty="0" err="1" smtClean="0"/>
              <a:t>wrt</a:t>
            </a:r>
            <a:r>
              <a:rPr lang="en-US" sz="2000" dirty="0" smtClean="0"/>
              <a:t> to plane of CESR</a:t>
            </a:r>
          </a:p>
          <a:p>
            <a:pPr lvl="2"/>
            <a:r>
              <a:rPr lang="en-US" sz="2000" dirty="0" smtClean="0"/>
              <a:t>When placed within the</a:t>
            </a:r>
            <a:r>
              <a:rPr lang="en-US" sz="2000" dirty="0" smtClean="0"/>
              <a:t> 1 </a:t>
            </a:r>
            <a:r>
              <a:rPr lang="en-US" sz="2000" dirty="0" smtClean="0"/>
              <a:t>mm slit, the lifetime was a few minutes with 1 </a:t>
            </a:r>
            <a:r>
              <a:rPr lang="en-US" sz="2000" dirty="0" err="1" smtClean="0"/>
              <a:t>mA</a:t>
            </a:r>
            <a:r>
              <a:rPr lang="en-US" sz="2000" dirty="0" smtClean="0"/>
              <a:t> bunch (&amp; current dependant)</a:t>
            </a:r>
            <a:r>
              <a:rPr lang="en-US" sz="2000" dirty="0" smtClean="0"/>
              <a:t> – somewhat lower </a:t>
            </a:r>
            <a:r>
              <a:rPr lang="en-US" sz="2000" dirty="0" smtClean="0"/>
              <a:t>than expected</a:t>
            </a:r>
          </a:p>
          <a:p>
            <a:pPr lvl="1"/>
            <a:r>
              <a:rPr lang="en-US" sz="2400" dirty="0" smtClean="0"/>
              <a:t>Camera imaged </a:t>
            </a:r>
            <a:r>
              <a:rPr lang="en-US" sz="2400" dirty="0" smtClean="0"/>
              <a:t>DR &amp; TR </a:t>
            </a:r>
            <a:r>
              <a:rPr lang="en-US" sz="2400" dirty="0" smtClean="0"/>
              <a:t>spot </a:t>
            </a:r>
            <a:r>
              <a:rPr lang="en-US" sz="2400" dirty="0" smtClean="0"/>
              <a:t>on top and bottom tines</a:t>
            </a:r>
          </a:p>
          <a:p>
            <a:pPr lvl="2"/>
            <a:r>
              <a:rPr lang="en-US" sz="2000" dirty="0" smtClean="0"/>
              <a:t>These spots moved with the beam’s position</a:t>
            </a:r>
          </a:p>
          <a:p>
            <a:pPr lvl="2"/>
            <a:r>
              <a:rPr lang="en-US" sz="2000" dirty="0" smtClean="0"/>
              <a:t>Appeared to be a much fainter Synch Radiation signal</a:t>
            </a:r>
          </a:p>
          <a:p>
            <a:pPr lvl="1"/>
            <a:r>
              <a:rPr lang="en-US" sz="2400" dirty="0" smtClean="0"/>
              <a:t>Repeated V scraper measurements of the beam tails with the target retracted – to try to understand</a:t>
            </a:r>
            <a:r>
              <a:rPr lang="en-US" sz="2400" dirty="0" smtClean="0"/>
              <a:t> poorer </a:t>
            </a:r>
            <a:r>
              <a:rPr lang="en-US" sz="2400" dirty="0" smtClean="0"/>
              <a:t>lifetime</a:t>
            </a:r>
            <a:endParaRPr lang="en-US" sz="2400" dirty="0" smtClean="0"/>
          </a:p>
          <a:p>
            <a:pPr lvl="2"/>
            <a:r>
              <a:rPr lang="en-US" sz="2000" dirty="0" smtClean="0"/>
              <a:t>D</a:t>
            </a:r>
            <a:r>
              <a:rPr lang="en-US" sz="2000" dirty="0" smtClean="0"/>
              <a:t>ata </a:t>
            </a:r>
            <a:r>
              <a:rPr lang="en-US" sz="2000" dirty="0" smtClean="0"/>
              <a:t>suggests the tails are not much </a:t>
            </a:r>
            <a:r>
              <a:rPr lang="en-US" sz="2000" dirty="0" smtClean="0"/>
              <a:t>different than Oct 2012</a:t>
            </a: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2200" y="0"/>
            <a:ext cx="6781800" cy="533400"/>
          </a:xfrm>
        </p:spPr>
        <p:txBody>
          <a:bodyPr/>
          <a:lstStyle/>
          <a:p>
            <a:r>
              <a:rPr lang="en-US" dirty="0" smtClean="0"/>
              <a:t>ODR MS Results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CesrTA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174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14392" y="76200"/>
            <a:ext cx="4129608" cy="465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Results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2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188340" y="6662247"/>
            <a:ext cx="4621187" cy="156680"/>
          </a:xfrm>
        </p:spPr>
        <p:txBody>
          <a:bodyPr/>
          <a:lstStyle/>
          <a:p>
            <a:pPr algn="ctr"/>
            <a:r>
              <a:rPr lang="en-US" dirty="0" err="1" smtClean="0"/>
              <a:t>CesrTA</a:t>
            </a:r>
            <a:r>
              <a:rPr lang="en-US" dirty="0" smtClean="0"/>
              <a:t> Collaboration Meeting</a:t>
            </a:r>
            <a:endParaRPr lang="en-GB" dirty="0"/>
          </a:p>
        </p:txBody>
      </p:sp>
      <p:pic>
        <p:nvPicPr>
          <p:cNvPr id="4" name="injection8.gif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9173" y="3911871"/>
            <a:ext cx="3597924" cy="268548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34400" y="6671050"/>
            <a:ext cx="533400" cy="152400"/>
          </a:xfrm>
        </p:spPr>
        <p:txBody>
          <a:bodyPr/>
          <a:lstStyle/>
          <a:p>
            <a:pPr algn="r"/>
            <a:fld id="{1AA9C015-AC99-4318-B800-2F682B828B60}" type="slidenum">
              <a:rPr lang="en-GB" smtClean="0"/>
              <a:pPr algn="r"/>
              <a:t>16</a:t>
            </a:fld>
            <a:endParaRPr lang="en-GB" dirty="0"/>
          </a:p>
        </p:txBody>
      </p:sp>
      <p:grpSp>
        <p:nvGrpSpPr>
          <p:cNvPr id="3" name="Group 16"/>
          <p:cNvGrpSpPr/>
          <p:nvPr/>
        </p:nvGrpSpPr>
        <p:grpSpPr>
          <a:xfrm>
            <a:off x="825328" y="3810000"/>
            <a:ext cx="3133043" cy="2376264"/>
            <a:chOff x="4627661" y="3428999"/>
            <a:chExt cx="3953504" cy="29523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627661" y="3428999"/>
              <a:ext cx="3953504" cy="295232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932039" y="5261719"/>
              <a:ext cx="1282443" cy="45886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2">
                      <a:lumMod val="50000"/>
                    </a:schemeClr>
                  </a:solidFill>
                </a:rPr>
                <a:t>TR</a:t>
              </a:r>
              <a:r>
                <a:rPr lang="en-US" sz="1800" dirty="0" smtClean="0">
                  <a:solidFill>
                    <a:schemeClr val="bg2">
                      <a:lumMod val="50000"/>
                    </a:schemeClr>
                  </a:solidFill>
                </a:rPr>
                <a:t> +</a:t>
              </a:r>
              <a:r>
                <a:rPr lang="en-US" sz="1600" dirty="0" smtClean="0">
                  <a:solidFill>
                    <a:schemeClr val="bg2">
                      <a:lumMod val="50000"/>
                    </a:schemeClr>
                  </a:solidFill>
                </a:rPr>
                <a:t> DR</a:t>
              </a:r>
              <a:endParaRPr lang="en-GB"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68345" y="4005064"/>
              <a:ext cx="747464" cy="42062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2">
                      <a:lumMod val="50000"/>
                    </a:schemeClr>
                  </a:solidFill>
                </a:rPr>
                <a:t>SR</a:t>
              </a:r>
              <a:endParaRPr lang="en-GB"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9" idx="2"/>
            </p:cNvCxnSpPr>
            <p:nvPr/>
          </p:nvCxnSpPr>
          <p:spPr>
            <a:xfrm rot="5400000">
              <a:off x="7561470" y="4316545"/>
              <a:ext cx="371461" cy="5897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8" idx="0"/>
            </p:cNvCxnSpPr>
            <p:nvPr/>
          </p:nvCxnSpPr>
          <p:spPr>
            <a:xfrm rot="5400000" flipH="1" flipV="1">
              <a:off x="5536449" y="4833964"/>
              <a:ext cx="464567" cy="3909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542980" y="1988840"/>
            <a:ext cx="3697738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Camera acquisition details:     12bit</a:t>
            </a:r>
            <a:endParaRPr lang="en-US" sz="1600" dirty="0"/>
          </a:p>
          <a:p>
            <a:r>
              <a:rPr lang="en-US" sz="1600" dirty="0"/>
              <a:t>camera exposure time	15 </a:t>
            </a:r>
            <a:r>
              <a:rPr lang="en-US" sz="1600" dirty="0" err="1"/>
              <a:t>ms</a:t>
            </a:r>
            <a:endParaRPr lang="en-US" sz="1600" dirty="0"/>
          </a:p>
          <a:p>
            <a:r>
              <a:rPr lang="en-US" sz="1600" dirty="0"/>
              <a:t>camera gain		10 </a:t>
            </a:r>
          </a:p>
          <a:p>
            <a:r>
              <a:rPr lang="en-US" sz="1600" dirty="0"/>
              <a:t>intensifier	</a:t>
            </a:r>
            <a:r>
              <a:rPr lang="en-US" sz="1600" dirty="0" smtClean="0"/>
              <a:t>                 	open</a:t>
            </a:r>
          </a:p>
          <a:p>
            <a:r>
              <a:rPr lang="en-US" sz="1600" dirty="0" smtClean="0"/>
              <a:t>Intensifier gain</a:t>
            </a:r>
            <a:r>
              <a:rPr lang="en-US" sz="900" dirty="0"/>
              <a:t>	</a:t>
            </a:r>
            <a:r>
              <a:rPr lang="en-US" sz="1400" dirty="0" smtClean="0"/>
              <a:t>                   2V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860033" y="3581400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2 mA 10 </a:t>
            </a:r>
            <a:r>
              <a:rPr lang="en-US" sz="1600" dirty="0" smtClean="0">
                <a:latin typeface="+mn-lt"/>
              </a:rPr>
              <a:t>bunches (injection 8; 2.1 </a:t>
            </a:r>
            <a:r>
              <a:rPr lang="en-US" sz="1600" dirty="0" err="1" smtClean="0">
                <a:latin typeface="+mn-lt"/>
              </a:rPr>
              <a:t>GeV</a:t>
            </a:r>
            <a:r>
              <a:rPr lang="en-US" sz="1600" dirty="0" smtClean="0">
                <a:latin typeface="+mn-lt"/>
              </a:rPr>
              <a:t>)</a:t>
            </a:r>
            <a:endParaRPr lang="en-US" sz="16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0032" y="499646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1mA single bunch (injection 7; 2.1 </a:t>
            </a:r>
            <a:r>
              <a:rPr lang="en-US" sz="1600" dirty="0" err="1" smtClean="0">
                <a:latin typeface="+mn-lt"/>
              </a:rPr>
              <a:t>GeV</a:t>
            </a:r>
            <a:r>
              <a:rPr lang="en-US" sz="1600" dirty="0" smtClean="0">
                <a:latin typeface="+mn-lt"/>
              </a:rPr>
              <a:t>)</a:t>
            </a:r>
            <a:endParaRPr lang="en-GB" sz="1600" dirty="0">
              <a:latin typeface="+mn-lt"/>
            </a:endParaRPr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382808" y="1124744"/>
            <a:ext cx="4333208" cy="72008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GB" dirty="0" smtClean="0"/>
              <a:t>Beam lifetime slightly shorter than expected (approx. 2-3 min. vs. 10 min.)</a:t>
            </a:r>
            <a:endParaRPr lang="en-GB" dirty="0"/>
          </a:p>
        </p:txBody>
      </p:sp>
      <p:pic>
        <p:nvPicPr>
          <p:cNvPr id="21" name="injection7.gif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69173" y="819718"/>
            <a:ext cx="3597924" cy="2685482"/>
          </a:xfrm>
          <a:prstGeom prst="rect">
            <a:avLst/>
          </a:prstGeom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649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096000"/>
          </a:xfrm>
        </p:spPr>
        <p:txBody>
          <a:bodyPr/>
          <a:lstStyle/>
          <a:p>
            <a:r>
              <a:rPr lang="en-US" sz="2000" dirty="0" smtClean="0"/>
              <a:t>Tested at &gt;200 </a:t>
            </a:r>
            <a:r>
              <a:rPr lang="en-US" sz="2000" dirty="0" err="1" smtClean="0"/>
              <a:t>mA</a:t>
            </a:r>
            <a:r>
              <a:rPr lang="en-US" sz="2000" dirty="0" smtClean="0"/>
              <a:t> in </a:t>
            </a:r>
            <a:r>
              <a:rPr lang="en-US" sz="2000" dirty="0" err="1" smtClean="0"/>
              <a:t>e</a:t>
            </a:r>
            <a:r>
              <a:rPr lang="en-US" sz="2000" dirty="0" smtClean="0"/>
              <a:t>+ &amp; </a:t>
            </a:r>
            <a:r>
              <a:rPr lang="en-US" sz="2000" dirty="0" err="1" smtClean="0"/>
              <a:t>e</a:t>
            </a:r>
            <a:r>
              <a:rPr lang="en-US" sz="2000" dirty="0" smtClean="0"/>
              <a:t>- Beams with CHESS </a:t>
            </a:r>
            <a:r>
              <a:rPr lang="en-US" sz="2000" dirty="0" err="1" smtClean="0"/>
              <a:t>spacings</a:t>
            </a:r>
            <a:endParaRPr lang="en-US" sz="2000" dirty="0" smtClean="0"/>
          </a:p>
          <a:p>
            <a:pPr lvl="1"/>
            <a:r>
              <a:rPr lang="en-US" sz="2000" dirty="0" smtClean="0"/>
              <a:t>Processed to these beam currents Friday Owl shift</a:t>
            </a:r>
          </a:p>
          <a:p>
            <a:r>
              <a:rPr lang="en-US" sz="2000" dirty="0" smtClean="0"/>
              <a:t>Chamber Heating with Replacement Chamber Installed  (Required for operation above 10 </a:t>
            </a:r>
            <a:r>
              <a:rPr lang="en-US" sz="2000" dirty="0" err="1" smtClean="0"/>
              <a:t>mA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Replacement chamber has internal thermal connection to cooling </a:t>
            </a:r>
          </a:p>
          <a:p>
            <a:pPr lvl="1"/>
            <a:r>
              <a:rPr lang="en-US" sz="2000" dirty="0" smtClean="0"/>
              <a:t>Beam pipe entrance ports do not have cooling</a:t>
            </a:r>
          </a:p>
          <a:p>
            <a:pPr lvl="2"/>
            <a:r>
              <a:rPr lang="en-US" sz="1800" dirty="0" smtClean="0"/>
              <a:t>Plan is to add cooling bands around the adjacent flanges</a:t>
            </a:r>
          </a:p>
          <a:p>
            <a:pPr lvl="1"/>
            <a:r>
              <a:rPr lang="en-US" sz="2000" dirty="0" smtClean="0"/>
              <a:t>At ~200 </a:t>
            </a:r>
            <a:r>
              <a:rPr lang="en-US" sz="2000" dirty="0" err="1" smtClean="0"/>
              <a:t>mA</a:t>
            </a:r>
            <a:r>
              <a:rPr lang="en-US" sz="2000" dirty="0" smtClean="0"/>
              <a:t> observed a several degree temperature rise on the </a:t>
            </a:r>
            <a:r>
              <a:rPr lang="en-US" sz="2000" dirty="0" err="1" smtClean="0"/>
              <a:t>TCs</a:t>
            </a:r>
            <a:r>
              <a:rPr lang="en-US" sz="2000" dirty="0" smtClean="0"/>
              <a:t> attached to the entrance ports (analyzed by DHR)</a:t>
            </a:r>
          </a:p>
          <a:p>
            <a:pPr lvl="2"/>
            <a:r>
              <a:rPr lang="en-US" sz="1800" dirty="0" smtClean="0"/>
              <a:t>Have a 5-10 minute thermal time </a:t>
            </a:r>
            <a:br>
              <a:rPr lang="en-US" sz="1800" dirty="0" smtClean="0"/>
            </a:br>
            <a:r>
              <a:rPr lang="en-US" sz="1800" dirty="0" smtClean="0"/>
              <a:t>constant</a:t>
            </a:r>
          </a:p>
          <a:p>
            <a:pPr lvl="2"/>
            <a:r>
              <a:rPr lang="en-US" sz="1800" dirty="0" smtClean="0"/>
              <a:t>After taking this time constant into </a:t>
            </a:r>
            <a:br>
              <a:rPr lang="en-US" sz="1800" dirty="0" smtClean="0"/>
            </a:br>
            <a:r>
              <a:rPr lang="en-US" sz="1800" dirty="0" smtClean="0"/>
              <a:t>consideration, the temperature rise </a:t>
            </a:r>
            <a:br>
              <a:rPr lang="en-US" sz="1800" dirty="0" smtClean="0"/>
            </a:br>
            <a:r>
              <a:rPr lang="en-US" sz="1800" dirty="0" smtClean="0"/>
              <a:t>appeared to linear – Synch Radiation </a:t>
            </a:r>
            <a:br>
              <a:rPr lang="en-US" sz="1800" dirty="0" smtClean="0"/>
            </a:br>
            <a:r>
              <a:rPr lang="en-US" sz="1800" dirty="0" smtClean="0"/>
              <a:t>- (although there may also be a very </a:t>
            </a:r>
            <a:br>
              <a:rPr lang="en-US" sz="1800" dirty="0" smtClean="0"/>
            </a:br>
            <a:r>
              <a:rPr lang="en-US" sz="1800" dirty="0" smtClean="0"/>
              <a:t>slight quadratic increase – HOML) </a:t>
            </a:r>
            <a:br>
              <a:rPr lang="en-US" sz="1800" dirty="0" smtClean="0"/>
            </a:br>
            <a:endParaRPr lang="en-US" sz="1400" dirty="0" smtClean="0"/>
          </a:p>
          <a:p>
            <a:pPr lvl="1"/>
            <a:r>
              <a:rPr lang="en-US" sz="2000" dirty="0" smtClean="0"/>
              <a:t>Observed signals on B- &amp; E-field probes in ODR housing </a:t>
            </a:r>
          </a:p>
          <a:p>
            <a:pPr lvl="2"/>
            <a:r>
              <a:rPr lang="en-US" sz="1800" dirty="0" smtClean="0"/>
              <a:t>1.3 V </a:t>
            </a:r>
            <a:r>
              <a:rPr lang="en-US" sz="1800" dirty="0" err="1" smtClean="0"/>
              <a:t>pk</a:t>
            </a:r>
            <a:r>
              <a:rPr lang="en-US" sz="1800" dirty="0" smtClean="0"/>
              <a:t> signal with ~150 </a:t>
            </a:r>
            <a:r>
              <a:rPr lang="en-US" sz="1800" dirty="0" err="1" smtClean="0"/>
              <a:t>nsec</a:t>
            </a:r>
            <a:r>
              <a:rPr lang="en-US" sz="1800" dirty="0" smtClean="0"/>
              <a:t> decay time for 5 </a:t>
            </a:r>
            <a:r>
              <a:rPr lang="en-US" sz="1800" dirty="0" err="1" smtClean="0"/>
              <a:t>mA</a:t>
            </a:r>
            <a:r>
              <a:rPr lang="en-US" sz="1800" dirty="0" smtClean="0"/>
              <a:t> single bunch (~ 1mW)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2200" y="0"/>
            <a:ext cx="6781800" cy="533400"/>
          </a:xfrm>
        </p:spPr>
        <p:txBody>
          <a:bodyPr/>
          <a:lstStyle/>
          <a:p>
            <a:r>
              <a:rPr lang="en-US" dirty="0" smtClean="0"/>
              <a:t>5.3 </a:t>
            </a:r>
            <a:r>
              <a:rPr lang="en-US" dirty="0" err="1" smtClean="0"/>
              <a:t>GeV</a:t>
            </a:r>
            <a:r>
              <a:rPr lang="en-US" dirty="0" smtClean="0"/>
              <a:t> High Current Operations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CesrTA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Picture 8" descr="VCNS_temps121221_exp_fit.gif"/>
          <p:cNvPicPr>
            <a:picLocks noChangeAspect="1"/>
          </p:cNvPicPr>
          <p:nvPr/>
        </p:nvPicPr>
        <p:blipFill>
          <a:blip r:embed="rId2"/>
          <a:srcRect l="3857" t="1570" r="1652" b="5481"/>
          <a:stretch>
            <a:fillRect/>
          </a:stretch>
        </p:blipFill>
        <p:spPr>
          <a:xfrm>
            <a:off x="5029200" y="3644642"/>
            <a:ext cx="4017054" cy="237744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174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096000"/>
          </a:xfrm>
        </p:spPr>
        <p:txBody>
          <a:bodyPr/>
          <a:lstStyle/>
          <a:p>
            <a:r>
              <a:rPr lang="en-US" sz="2400" dirty="0" smtClean="0"/>
              <a:t>ODR Hardware</a:t>
            </a:r>
          </a:p>
          <a:p>
            <a:pPr lvl="1"/>
            <a:r>
              <a:rPr lang="en-US" sz="2400" dirty="0" smtClean="0"/>
              <a:t>Need final targets (available in Jan.) – survey to level</a:t>
            </a:r>
          </a:p>
          <a:p>
            <a:pPr lvl="1"/>
            <a:r>
              <a:rPr lang="en-US" sz="2400" dirty="0" smtClean="0"/>
              <a:t>Learn how to trigger the image intensifier for camera</a:t>
            </a:r>
          </a:p>
          <a:p>
            <a:r>
              <a:rPr lang="en-US" sz="2400" dirty="0" smtClean="0"/>
              <a:t>ODR Chamber</a:t>
            </a:r>
          </a:p>
          <a:p>
            <a:pPr lvl="1"/>
            <a:r>
              <a:rPr lang="en-US" sz="2400" dirty="0" smtClean="0"/>
              <a:t>Repair damaged finger contacts – </a:t>
            </a:r>
            <a:r>
              <a:rPr lang="en-US" sz="2400" dirty="0" smtClean="0"/>
              <a:t>(removed </a:t>
            </a:r>
            <a:r>
              <a:rPr lang="en-US" sz="2400" dirty="0" smtClean="0"/>
              <a:t>chamber)</a:t>
            </a:r>
          </a:p>
          <a:p>
            <a:pPr lvl="1"/>
            <a:r>
              <a:rPr lang="en-US" sz="2400" dirty="0" smtClean="0"/>
              <a:t>Survey </a:t>
            </a:r>
            <a:r>
              <a:rPr lang="en-US" sz="2400" dirty="0" err="1" smtClean="0"/>
              <a:t>BPMs</a:t>
            </a:r>
            <a:r>
              <a:rPr lang="en-US" sz="2400" dirty="0" smtClean="0"/>
              <a:t> (</a:t>
            </a:r>
            <a:r>
              <a:rPr lang="en-US" sz="2400" dirty="0" smtClean="0"/>
              <a:t>&amp; align </a:t>
            </a:r>
            <a:r>
              <a:rPr lang="en-US" sz="2400" dirty="0" smtClean="0"/>
              <a:t>nearby vacuum chambers)</a:t>
            </a:r>
          </a:p>
          <a:p>
            <a:r>
              <a:rPr lang="en-US" sz="2400" dirty="0" smtClean="0"/>
              <a:t>CESR Operations </a:t>
            </a:r>
          </a:p>
          <a:p>
            <a:pPr lvl="1"/>
            <a:r>
              <a:rPr lang="en-US" sz="2400" dirty="0" smtClean="0"/>
              <a:t>Understand reason </a:t>
            </a:r>
            <a:r>
              <a:rPr lang="en-US" sz="2400" dirty="0" smtClean="0"/>
              <a:t>for </a:t>
            </a:r>
            <a:r>
              <a:rPr lang="en-US" sz="2400" dirty="0" smtClean="0"/>
              <a:t>shorter lifetime than expected</a:t>
            </a:r>
          </a:p>
          <a:p>
            <a:pPr lvl="2"/>
            <a:r>
              <a:rPr lang="en-US" sz="2000" dirty="0" smtClean="0"/>
              <a:t>Scattering from local pressure bump?</a:t>
            </a:r>
          </a:p>
          <a:p>
            <a:pPr lvl="2"/>
            <a:r>
              <a:rPr lang="en-US" sz="2000" dirty="0" smtClean="0"/>
              <a:t>Large off-momentum optical functions at Q48W?</a:t>
            </a:r>
          </a:p>
          <a:p>
            <a:pPr lvl="2"/>
            <a:r>
              <a:rPr lang="en-US" sz="2000" dirty="0" smtClean="0"/>
              <a:t>Scattering from transverse wake fields generated by target slit?</a:t>
            </a:r>
          </a:p>
          <a:p>
            <a:pPr lvl="1"/>
            <a:r>
              <a:rPr lang="en-US" sz="2400" dirty="0" smtClean="0"/>
              <a:t>Data acquisition</a:t>
            </a:r>
          </a:p>
          <a:p>
            <a:pPr lvl="2"/>
            <a:r>
              <a:rPr lang="en-US" sz="2000" dirty="0" smtClean="0"/>
              <a:t> Test of simultaneous </a:t>
            </a:r>
            <a:r>
              <a:rPr lang="en-US" sz="2000" dirty="0" err="1" smtClean="0"/>
              <a:t>t-b-t</a:t>
            </a:r>
            <a:r>
              <a:rPr lang="en-US" sz="2000" dirty="0" smtClean="0"/>
              <a:t> CBPM, </a:t>
            </a:r>
            <a:r>
              <a:rPr lang="en-US" sz="2000" dirty="0" err="1" smtClean="0"/>
              <a:t>xBSM</a:t>
            </a:r>
            <a:r>
              <a:rPr lang="en-US" sz="2000" dirty="0" smtClean="0"/>
              <a:t> &amp; ODR camera data collection</a:t>
            </a:r>
          </a:p>
          <a:p>
            <a:pPr lvl="2"/>
            <a:r>
              <a:rPr lang="en-US" sz="2000" dirty="0" smtClean="0"/>
              <a:t>Possibly improve update rate for continuous CBPM readout</a:t>
            </a:r>
            <a:endParaRPr lang="en-US" sz="1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2200" y="0"/>
            <a:ext cx="6781800" cy="533400"/>
          </a:xfrm>
        </p:spPr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CesrTA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174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5943600"/>
          </a:xfrm>
        </p:spPr>
        <p:txBody>
          <a:bodyPr/>
          <a:lstStyle/>
          <a:p>
            <a:r>
              <a:rPr lang="en-US" dirty="0" smtClean="0"/>
              <a:t>Installed &amp; tested: ODR chamber, mechanisms, optics &amp; controls</a:t>
            </a:r>
          </a:p>
          <a:p>
            <a:r>
              <a:rPr lang="en-US" dirty="0" smtClean="0"/>
              <a:t>Able to align beam using, </a:t>
            </a:r>
            <a:r>
              <a:rPr lang="en-US" dirty="0" err="1" smtClean="0"/>
              <a:t>BPMs</a:t>
            </a:r>
            <a:r>
              <a:rPr lang="en-US" dirty="0" smtClean="0"/>
              <a:t>, </a:t>
            </a:r>
            <a:r>
              <a:rPr lang="en-US" dirty="0" err="1" smtClean="0"/>
              <a:t>BLMs</a:t>
            </a:r>
            <a:r>
              <a:rPr lang="en-US" dirty="0" smtClean="0"/>
              <a:t> &amp; target imaging</a:t>
            </a:r>
          </a:p>
          <a:p>
            <a:r>
              <a:rPr lang="en-US" dirty="0" smtClean="0"/>
              <a:t>Electron beam passed through 1 &amp; 0.4 mm slits</a:t>
            </a:r>
          </a:p>
          <a:p>
            <a:r>
              <a:rPr lang="en-US" dirty="0" smtClean="0"/>
              <a:t>Investigation of shorter beam lifetime ongoing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xBSM</a:t>
            </a:r>
            <a:r>
              <a:rPr lang="en-US" dirty="0" smtClean="0"/>
              <a:t> not available in Dec – core size might be larger than expected</a:t>
            </a:r>
          </a:p>
          <a:p>
            <a:pPr lvl="1"/>
            <a:r>
              <a:rPr lang="en-US" dirty="0" smtClean="0"/>
              <a:t>Beam-gas scattering might be important</a:t>
            </a:r>
          </a:p>
          <a:p>
            <a:pPr lvl="1"/>
            <a:r>
              <a:rPr lang="en-US" dirty="0" err="1" smtClean="0"/>
              <a:t>Wakefields</a:t>
            </a:r>
            <a:r>
              <a:rPr lang="en-US" dirty="0" smtClean="0"/>
              <a:t> from slit are also being studied</a:t>
            </a:r>
          </a:p>
          <a:p>
            <a:pPr lvl="1"/>
            <a:r>
              <a:rPr lang="en-US" dirty="0" smtClean="0"/>
              <a:t>April 2013 Studies: Measure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V</a:t>
            </a:r>
            <a:r>
              <a:rPr lang="en-US" dirty="0" smtClean="0"/>
              <a:t> using </a:t>
            </a:r>
            <a:r>
              <a:rPr lang="en-US" dirty="0" err="1" smtClean="0"/>
              <a:t>SiC</a:t>
            </a:r>
            <a:r>
              <a:rPr lang="en-US" dirty="0" smtClean="0"/>
              <a:t> mask with polished Si target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&amp; Plans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CesrTA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 of ODR Project</a:t>
            </a:r>
          </a:p>
          <a:p>
            <a:r>
              <a:rPr lang="en-US" dirty="0" smtClean="0"/>
              <a:t>Implementation at C</a:t>
            </a:r>
            <a:r>
              <a:rPr lang="en-US" sz="2400" dirty="0" smtClean="0"/>
              <a:t>ESR</a:t>
            </a:r>
            <a:r>
              <a:rPr lang="en-US" dirty="0" smtClean="0"/>
              <a:t>TA</a:t>
            </a:r>
          </a:p>
          <a:p>
            <a:r>
              <a:rPr lang="en-US" dirty="0" smtClean="0"/>
              <a:t>Dec 2012 Measurements</a:t>
            </a:r>
          </a:p>
          <a:p>
            <a:r>
              <a:rPr lang="en-US" dirty="0" smtClean="0"/>
              <a:t>Conclusions &amp; Plans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CesrTA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209800" y="6668473"/>
            <a:ext cx="4621187" cy="156680"/>
          </a:xfrm>
        </p:spPr>
        <p:txBody>
          <a:bodyPr/>
          <a:lstStyle/>
          <a:p>
            <a:pPr algn="ctr"/>
            <a:r>
              <a:rPr lang="en-US" dirty="0" err="1" smtClean="0"/>
              <a:t>CesrTA</a:t>
            </a:r>
            <a:r>
              <a:rPr lang="en-US" dirty="0" smtClean="0"/>
              <a:t> Collaboration Meeting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8194" y="828317"/>
            <a:ext cx="2627784" cy="1751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9304"/>
          <a:stretch>
            <a:fillRect/>
          </a:stretch>
        </p:blipFill>
        <p:spPr>
          <a:xfrm>
            <a:off x="6259324" y="304800"/>
            <a:ext cx="2711447" cy="14586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553672" y="4261248"/>
            <a:ext cx="3437928" cy="22919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8194" y="4270274"/>
            <a:ext cx="3437928" cy="22919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974627" y="1324000"/>
            <a:ext cx="1996144" cy="1330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8194" y="2568836"/>
            <a:ext cx="2771800" cy="18478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81768" y="2530386"/>
            <a:ext cx="2609832" cy="1739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71807" y="5041032"/>
            <a:ext cx="2268252" cy="1512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9994" y="714755"/>
            <a:ext cx="3349330" cy="45243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latin typeface="+mn-lt"/>
              </a:rPr>
              <a:t>CERN:</a:t>
            </a:r>
          </a:p>
          <a:p>
            <a:pPr algn="ctr"/>
            <a:r>
              <a:rPr lang="en-GB" sz="1800" dirty="0" smtClean="0">
                <a:latin typeface="+mn-lt"/>
              </a:rPr>
              <a:t>A. Apyan, S. Burger, N. Chritin, </a:t>
            </a:r>
            <a:r>
              <a:rPr lang="en-GB" sz="1800" dirty="0">
                <a:latin typeface="+mn-lt"/>
              </a:rPr>
              <a:t>A. Jeff, O.R. </a:t>
            </a:r>
            <a:r>
              <a:rPr lang="en-GB" sz="1800" dirty="0" smtClean="0">
                <a:latin typeface="+mn-lt"/>
              </a:rPr>
              <a:t>Jones, A</a:t>
            </a:r>
            <a:r>
              <a:rPr lang="en-GB" sz="1800" dirty="0">
                <a:latin typeface="+mn-lt"/>
              </a:rPr>
              <a:t>. </a:t>
            </a:r>
            <a:r>
              <a:rPr lang="en-GB" sz="1800" dirty="0" smtClean="0">
                <a:latin typeface="+mn-lt"/>
              </a:rPr>
              <a:t>Nosych</a:t>
            </a:r>
            <a:r>
              <a:rPr lang="en-GB" sz="1800" dirty="0">
                <a:latin typeface="+mn-lt"/>
              </a:rPr>
              <a:t>, H. </a:t>
            </a:r>
            <a:r>
              <a:rPr lang="en-GB" sz="1800" dirty="0" smtClean="0">
                <a:latin typeface="+mn-lt"/>
              </a:rPr>
              <a:t>Schmickler, </a:t>
            </a:r>
            <a:r>
              <a:rPr lang="en-GB" sz="1800" dirty="0">
                <a:latin typeface="+mn-lt"/>
              </a:rPr>
              <a:t>S. </a:t>
            </a:r>
            <a:r>
              <a:rPr lang="en-GB" sz="1800" dirty="0" smtClean="0">
                <a:latin typeface="+mn-lt"/>
              </a:rPr>
              <a:t>Vulliez</a:t>
            </a:r>
          </a:p>
          <a:p>
            <a:pPr algn="ctr"/>
            <a:endParaRPr lang="en-GB" sz="1800" dirty="0" smtClean="0">
              <a:latin typeface="+mn-lt"/>
            </a:endParaRPr>
          </a:p>
          <a:p>
            <a:pPr algn="ctr"/>
            <a:r>
              <a:rPr lang="en-GB" sz="1800" dirty="0">
                <a:latin typeface="+mn-lt"/>
              </a:rPr>
              <a:t>Cornell:</a:t>
            </a:r>
          </a:p>
          <a:p>
            <a:pPr algn="ctr"/>
            <a:r>
              <a:rPr lang="en-GB" sz="1800" dirty="0">
                <a:latin typeface="+mn-lt"/>
              </a:rPr>
              <a:t>J. Barley, J. Conway, J. </a:t>
            </a:r>
            <a:r>
              <a:rPr lang="en-GB" sz="1800" dirty="0" err="1">
                <a:latin typeface="+mn-lt"/>
              </a:rPr>
              <a:t>Lanzoni</a:t>
            </a:r>
            <a:r>
              <a:rPr lang="en-GB" sz="1800" dirty="0">
                <a:latin typeface="+mn-lt"/>
              </a:rPr>
              <a:t>, Y. Li, T. O'Connell, M. Palmer, D. Rice, D. Rubin, J. Sexton, C. </a:t>
            </a:r>
            <a:r>
              <a:rPr lang="en-GB" sz="1800" dirty="0" err="1">
                <a:latin typeface="+mn-lt"/>
              </a:rPr>
              <a:t>Strohman</a:t>
            </a:r>
            <a:r>
              <a:rPr lang="en-GB" sz="1800" dirty="0">
                <a:latin typeface="+mn-lt"/>
              </a:rPr>
              <a:t>, S. Wang </a:t>
            </a:r>
            <a:endParaRPr lang="en-GB" sz="1800" dirty="0" smtClean="0">
              <a:latin typeface="+mn-lt"/>
            </a:endParaRPr>
          </a:p>
          <a:p>
            <a:pPr marL="342900" indent="-342900" algn="ctr">
              <a:buAutoNum type="alphaUcPeriod"/>
            </a:pPr>
            <a:endParaRPr lang="en-US" sz="1800" dirty="0">
              <a:latin typeface="+mn-lt"/>
            </a:endParaRPr>
          </a:p>
          <a:p>
            <a:pPr algn="ctr"/>
            <a:r>
              <a:rPr lang="en-US" sz="1800" dirty="0" smtClean="0">
                <a:latin typeface="+mn-lt"/>
              </a:rPr>
              <a:t>Members of CERN main workshop, BI workshop and CESR </a:t>
            </a:r>
          </a:p>
          <a:p>
            <a:pPr algn="ctr"/>
            <a:endParaRPr lang="en-US" sz="1800" dirty="0">
              <a:latin typeface="+mn-lt"/>
            </a:endParaRPr>
          </a:p>
          <a:p>
            <a:pPr algn="ctr"/>
            <a:r>
              <a:rPr lang="en-US" sz="1800" dirty="0" smtClean="0">
                <a:latin typeface="+mn-lt"/>
              </a:rPr>
              <a:t>BE-BI/PM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971800" y="381000"/>
            <a:ext cx="3138641" cy="33955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smtClean="0"/>
              <a:t>Acknowledgements</a:t>
            </a:r>
            <a:endParaRPr lang="en-GB" sz="2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966994" y="6324600"/>
            <a:ext cx="5486400" cy="228600"/>
          </a:xfrm>
        </p:spPr>
        <p:txBody>
          <a:bodyPr/>
          <a:lstStyle/>
          <a:p>
            <a:fld id="{1AA9C015-AC99-4318-B800-2F682B828B60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>
          <a:xfrm>
            <a:off x="152400" y="6629400"/>
            <a:ext cx="1981200" cy="228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February 19, 2013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893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63691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Extra slides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139952" y="116632"/>
            <a:ext cx="4621187" cy="156680"/>
          </a:xfrm>
        </p:spPr>
        <p:txBody>
          <a:bodyPr/>
          <a:lstStyle/>
          <a:p>
            <a:r>
              <a:rPr lang="en-US" smtClean="0"/>
              <a:t>CesrTA Collaboration Meeting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A9C015-AC99-4318-B800-2F682B828B60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84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07095" y="0"/>
            <a:ext cx="8136905" cy="541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Optical System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163979" y="609600"/>
            <a:ext cx="5585560" cy="3447954"/>
          </a:xfrm>
          <a:prstGeom prst="rect">
            <a:avLst/>
          </a:prstGeom>
        </p:spPr>
      </p:pic>
      <mc:AlternateContent>
        <mc:Choice xmlns:mv="urn:schemas-microsoft-com:mac:vml"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4" name="TextBox 3"/>
              <p:cNvSpPr txBox="1"/>
              <p:nvPr/>
            </p:nvSpPr>
            <p:spPr>
              <a:xfrm>
                <a:off x="467544" y="1205136"/>
                <a:ext cx="2378348" cy="99972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normAutofit/>
              </a:bodyPr>
              <a:lstStyle/>
              <a:p>
                <a:r>
                  <a:rPr lang="en-GB" sz="2000" b="1" dirty="0" smtClean="0">
                    <a:solidFill>
                      <a:schemeClr val="tx2"/>
                    </a:solidFill>
                  </a:rPr>
                  <a:t>Far-field Condition:</a:t>
                </a:r>
                <a:r>
                  <a:rPr lang="en-GB" sz="2000" b="1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1" i="0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𝐋</m:t>
                    </m:r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≫</m:t>
                    </m:r>
                    <m:f>
                      <m:fPr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chemeClr val="tx2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chemeClr val="tx2"/>
                                </a:solidFill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chemeClr val="tx2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𝜆</m:t>
                        </m:r>
                      </m:num>
                      <m:den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den>
                    </m:f>
                  </m:oMath>
                </a14:m>
                <a:endParaRPr lang="en-GB" sz="2000" dirty="0" smtClean="0">
                  <a:solidFill>
                    <a:schemeClr val="tx2"/>
                  </a:solidFill>
                </a:endParaRPr>
              </a:p>
              <a:p>
                <a:endParaRPr lang="en-GB" sz="1600" dirty="0" smtClean="0">
                  <a:solidFill>
                    <a:schemeClr val="tx2"/>
                  </a:solidFill>
                </a:endParaRPr>
              </a:p>
              <a:p>
                <a:endParaRPr lang="en-GB" sz="1200" dirty="0" smtClean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205136"/>
                <a:ext cx="2378348" cy="999728"/>
              </a:xfrm>
              <a:prstGeom prst="rect">
                <a:avLst/>
              </a:prstGeom>
              <a:blipFill rotWithShape="1">
                <a:blip r:embed="rId3"/>
                <a:stretch>
                  <a:fillRect l="-2545" t="-2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9131498"/>
              </p:ext>
            </p:extLst>
          </p:nvPr>
        </p:nvGraphicFramePr>
        <p:xfrm>
          <a:off x="293574" y="5687616"/>
          <a:ext cx="2625900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5300"/>
                <a:gridCol w="875300"/>
                <a:gridCol w="875300"/>
              </a:tblGrid>
              <a:tr h="226824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2.1 </a:t>
                      </a:r>
                      <a:r>
                        <a:rPr lang="en-GB" sz="1200" dirty="0" err="1" smtClean="0"/>
                        <a:t>GeV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5 </a:t>
                      </a:r>
                      <a:r>
                        <a:rPr lang="en-GB" sz="1200" dirty="0" err="1" smtClean="0"/>
                        <a:t>GeV</a:t>
                      </a:r>
                      <a:endParaRPr lang="en-GB" sz="1200" dirty="0"/>
                    </a:p>
                  </a:txBody>
                  <a:tcPr/>
                </a:tc>
              </a:tr>
              <a:tr h="226824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200 nm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0.54</a:t>
                      </a:r>
                      <a:r>
                        <a:rPr lang="en-GB" sz="1200" baseline="0" dirty="0" smtClean="0"/>
                        <a:t> m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3.18 m</a:t>
                      </a:r>
                      <a:endParaRPr lang="en-GB" sz="1200" dirty="0"/>
                    </a:p>
                  </a:txBody>
                  <a:tcPr/>
                </a:tc>
              </a:tr>
              <a:tr h="226824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400 nm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1.08m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6.37 m</a:t>
                      </a:r>
                      <a:endParaRPr lang="en-GB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mv="urn:schemas-microsoft-com:mac:vml" xmlns:p14="http://schemas.microsoft.com/office/powerpoint/2010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115389260"/>
              </p:ext>
            </p:extLst>
          </p:nvPr>
        </p:nvGraphicFramePr>
        <p:xfrm>
          <a:off x="3276600" y="3810000"/>
          <a:ext cx="5867400" cy="2697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3700"/>
                <a:gridCol w="2933700"/>
              </a:tblGrid>
              <a:tr h="7486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rotWithShape="1">
                      <a:blip r:embed="rId4"/>
                      <a:stretch>
                        <a:fillRect l="-224" r="-100000" b="-260163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rotWithShape="1">
                      <a:blip r:embed="rId4"/>
                      <a:stretch>
                        <a:fillRect l="-100224" b="-260163"/>
                      </a:stretch>
                    </a:blip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Bi-convex</a:t>
                      </a:r>
                      <a:r>
                        <a:rPr lang="en-GB" sz="1200" baseline="0" dirty="0" smtClean="0"/>
                        <a:t> lens required with camera in back focal plane.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Far-field</a:t>
                      </a:r>
                      <a:r>
                        <a:rPr lang="en-GB" sz="1200" baseline="0" dirty="0" smtClean="0"/>
                        <a:t> zone</a:t>
                      </a:r>
                      <a:endParaRPr lang="en-GB" sz="1200" dirty="0"/>
                    </a:p>
                  </a:txBody>
                  <a:tcPr/>
                </a:tc>
              </a:tr>
              <a:tr h="64008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Dual purpose:</a:t>
                      </a:r>
                    </a:p>
                    <a:p>
                      <a:pPr marL="342900" indent="-342900" algn="ctr">
                        <a:buFont typeface="+mj-lt"/>
                        <a:buAutoNum type="arabicPeriod"/>
                      </a:pPr>
                      <a:r>
                        <a:rPr lang="en-GB" sz="1200" dirty="0" smtClean="0"/>
                        <a:t>Image</a:t>
                      </a:r>
                      <a:r>
                        <a:rPr lang="en-GB" sz="1200" baseline="0" dirty="0" smtClean="0"/>
                        <a:t> target</a:t>
                      </a:r>
                    </a:p>
                    <a:p>
                      <a:pPr marL="342900" indent="-342900" algn="ctr">
                        <a:buFont typeface="+mj-lt"/>
                        <a:buAutoNum type="arabicPeriod"/>
                      </a:pPr>
                      <a:r>
                        <a:rPr lang="en-GB" sz="1200" baseline="0" dirty="0" smtClean="0"/>
                        <a:t>Image DR angular distribution</a:t>
                      </a:r>
                      <a:endParaRPr lang="en-GB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45720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DR observation wavelengths:</a:t>
                      </a:r>
                    </a:p>
                    <a:p>
                      <a:pPr algn="ctr"/>
                      <a:r>
                        <a:rPr lang="el-GR" sz="1200" dirty="0" smtClean="0"/>
                        <a:t>λ</a:t>
                      </a:r>
                      <a:r>
                        <a:rPr lang="en-GB" sz="1200" dirty="0" smtClean="0"/>
                        <a:t> = 200 nm, 400 nm</a:t>
                      </a:r>
                      <a:endParaRPr lang="en-GB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</a:tr>
              <a:tr h="394071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In</a:t>
                      </a:r>
                      <a:r>
                        <a:rPr lang="en-GB" sz="1200" baseline="0" dirty="0" smtClean="0"/>
                        <a:t> footprint of target mechanism ( &lt; 1m)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Determined by</a:t>
                      </a:r>
                      <a:r>
                        <a:rPr lang="en-GB" sz="1200" baseline="0" dirty="0" smtClean="0"/>
                        <a:t> L and spatial constraints.</a:t>
                      </a:r>
                      <a:endParaRPr lang="en-GB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>
            <a:spLocks noRot="1" noMove="1" noResize="1" noEditPoints="1" noAdjustHandles="1" noChangeArrowheads="1" noChangeShapeType="1" noTextEdit="1"/>
          </p:cNvSpPr>
          <p:nvPr/>
        </p:nvSpPr>
        <p:spPr>
          <a:xfrm>
            <a:off x="266529" y="5373216"/>
            <a:ext cx="2331277" cy="428322"/>
          </a:xfrm>
          <a:prstGeom prst="rect">
            <a:avLst/>
          </a:prstGeom>
          <a:blipFill rotWithShape="1">
            <a:blip r:embed="rId5"/>
            <a:stretch>
              <a:fillRect b="-2817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903" y="2344665"/>
            <a:ext cx="290407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GB" sz="1800" dirty="0">
                <a:latin typeface="+mn-lt"/>
              </a:rPr>
              <a:t>L = distance from source of DR to detector.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sz="1800" dirty="0">
              <a:latin typeface="+mn-lt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GB" sz="1800" dirty="0">
                <a:latin typeface="+mn-lt"/>
              </a:rPr>
              <a:t>Compact optical system is in the </a:t>
            </a:r>
            <a:r>
              <a:rPr lang="en-GB" sz="1800" dirty="0" smtClean="0">
                <a:latin typeface="+mn-lt"/>
              </a:rPr>
              <a:t>pre-wave </a:t>
            </a:r>
            <a:r>
              <a:rPr lang="en-GB" sz="1800" dirty="0">
                <a:latin typeface="+mn-lt"/>
              </a:rPr>
              <a:t>zone</a:t>
            </a:r>
          </a:p>
          <a:p>
            <a:pPr marL="171450" indent="-171450">
              <a:buFont typeface="Arial" pitchFamily="34" charset="0"/>
              <a:buChar char="•"/>
            </a:pPr>
            <a:endParaRPr lang="en-GB" sz="1800" dirty="0">
              <a:latin typeface="+mn-lt"/>
            </a:endParaRPr>
          </a:p>
          <a:p>
            <a:r>
              <a:rPr lang="en-GB" sz="1800" dirty="0">
                <a:latin typeface="+mn-lt"/>
              </a:rPr>
              <a:t>(</a:t>
            </a:r>
            <a:r>
              <a:rPr lang="en-GB" sz="1800" i="1" dirty="0">
                <a:latin typeface="+mn-lt"/>
              </a:rPr>
              <a:t>Pre-wave zone effect in transition and diffraction radiation: Problems and Solutions</a:t>
            </a:r>
            <a:r>
              <a:rPr lang="en-GB" sz="1800" dirty="0">
                <a:latin typeface="+mn-lt"/>
              </a:rPr>
              <a:t> -P. V. Karataev</a:t>
            </a:r>
            <a:r>
              <a:rPr lang="en-GB" sz="1800" dirty="0" smtClean="0">
                <a:latin typeface="+mn-lt"/>
              </a:rPr>
              <a:t>).</a:t>
            </a:r>
            <a:endParaRPr lang="en-GB" sz="1800" dirty="0">
              <a:latin typeface="+mn-lt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198852" y="6657524"/>
            <a:ext cx="4621187" cy="156680"/>
          </a:xfrm>
        </p:spPr>
        <p:txBody>
          <a:bodyPr/>
          <a:lstStyle/>
          <a:p>
            <a:pPr algn="ctr"/>
            <a:r>
              <a:rPr lang="en-US" dirty="0" err="1" smtClean="0"/>
              <a:t>CesrTA</a:t>
            </a:r>
            <a:r>
              <a:rPr lang="en-US" dirty="0" smtClean="0"/>
              <a:t> Collaboration Meeting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153400" y="6629400"/>
            <a:ext cx="914400" cy="228600"/>
          </a:xfrm>
        </p:spPr>
        <p:txBody>
          <a:bodyPr/>
          <a:lstStyle/>
          <a:p>
            <a:pPr algn="r"/>
            <a:fld id="{1AA9C015-AC99-4318-B800-2F682B828B60}" type="slidenum">
              <a:rPr lang="en-GB" smtClean="0"/>
              <a:pPr algn="r"/>
              <a:t>22</a:t>
            </a:fld>
            <a:endParaRPr lang="en-GB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561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7503" y="0"/>
            <a:ext cx="9036497" cy="465584"/>
          </a:xfrm>
        </p:spPr>
        <p:txBody>
          <a:bodyPr>
            <a:noAutofit/>
          </a:bodyPr>
          <a:lstStyle/>
          <a:p>
            <a:r>
              <a:rPr lang="en-GB" sz="2400" dirty="0" smtClean="0"/>
              <a:t>Phase 1 Experiment Simulations for C</a:t>
            </a:r>
            <a:r>
              <a:rPr lang="en-GB" sz="1800" dirty="0" smtClean="0"/>
              <a:t>ESR</a:t>
            </a:r>
            <a:r>
              <a:rPr lang="en-GB" sz="2400" dirty="0" smtClean="0"/>
              <a:t>TA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5992" r="6383"/>
          <a:stretch/>
        </p:blipFill>
        <p:spPr>
          <a:xfrm>
            <a:off x="5334000" y="599756"/>
            <a:ext cx="3429000" cy="2829244"/>
          </a:xfrm>
          <a:prstGeom prst="rect">
            <a:avLst/>
          </a:prstGeom>
        </p:spPr>
      </p:pic>
      <mc:AlternateContent>
        <mc:Choice xmlns:mv="urn:schemas-microsoft-com:mac:vml"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3" name="TextBox 12"/>
              <p:cNvSpPr txBox="1"/>
              <p:nvPr/>
            </p:nvSpPr>
            <p:spPr>
              <a:xfrm>
                <a:off x="1475656" y="4437112"/>
                <a:ext cx="1285032" cy="524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0" dirty="0" err="1" smtClean="0"/>
                  <a:t>TR</a:t>
                </a:r>
                <a:r>
                  <a:rPr lang="en-GB" b="0" baseline="-25000" dirty="0" err="1" smtClean="0"/>
                  <a:t>max</a:t>
                </a:r>
                <a:r>
                  <a:rPr lang="en-GB" b="0" dirty="0" smtClean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𝛼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GB" b="0" i="1" smtClean="0">
                            <a:latin typeface="Cambria Math"/>
                          </a:rPr>
                          <m:t>2</m:t>
                        </m:r>
                        <m:r>
                          <a:rPr lang="en-GB" b="0" i="1" smtClean="0">
                            <a:latin typeface="Cambria Math"/>
                          </a:rPr>
                          <m:t>𝜋</m:t>
                        </m:r>
                      </m:den>
                    </m:f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4437112"/>
                <a:ext cx="1285032" cy="524182"/>
              </a:xfrm>
              <a:prstGeom prst="rect">
                <a:avLst/>
              </a:prstGeom>
              <a:blipFill rotWithShape="1">
                <a:blip r:embed="rId3"/>
                <a:stretch>
                  <a:fillRect l="-3791" b="-69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v="urn:schemas-microsoft-com:mac:vml"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4" name="TextBox 13"/>
              <p:cNvSpPr txBox="1"/>
              <p:nvPr/>
            </p:nvSpPr>
            <p:spPr>
              <a:xfrm>
                <a:off x="6522777" y="4437112"/>
                <a:ext cx="1113382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</a:rPr>
                        <m:t>𝛾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777" y="4437112"/>
                <a:ext cx="1113382" cy="391261"/>
              </a:xfrm>
              <a:prstGeom prst="rect">
                <a:avLst/>
              </a:prstGeom>
              <a:blipFill rotWithShape="1"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9552" y="1336386"/>
            <a:ext cx="3816424" cy="16309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rmAutofit fontScale="70000" lnSpcReduction="20000"/>
          </a:bodyPr>
          <a:lstStyle/>
          <a:p>
            <a:r>
              <a:rPr lang="en-GB" dirty="0" smtClean="0"/>
              <a:t>Measureable visibility for initial test at parameters: </a:t>
            </a:r>
          </a:p>
          <a:p>
            <a:r>
              <a:rPr lang="el-GR" dirty="0" smtClean="0">
                <a:latin typeface="Calibri"/>
                <a:cs typeface="Calibri"/>
              </a:rPr>
              <a:t>λ</a:t>
            </a:r>
            <a:r>
              <a:rPr lang="en-GB" dirty="0" smtClean="0">
                <a:latin typeface="Calibri"/>
                <a:cs typeface="Calibri"/>
              </a:rPr>
              <a:t> = 200 - 400 nm</a:t>
            </a:r>
          </a:p>
          <a:p>
            <a:r>
              <a:rPr lang="en-GB" dirty="0" smtClean="0">
                <a:latin typeface="Calibri"/>
                <a:cs typeface="Calibri"/>
              </a:rPr>
              <a:t>a = 0.5, 1 mm</a:t>
            </a:r>
          </a:p>
          <a:p>
            <a:r>
              <a:rPr lang="el-GR" dirty="0" smtClean="0">
                <a:latin typeface="Calibri"/>
                <a:cs typeface="Calibri"/>
              </a:rPr>
              <a:t>σ</a:t>
            </a:r>
            <a:r>
              <a:rPr lang="en-GB" baseline="-25000" dirty="0" smtClean="0">
                <a:latin typeface="Calibri"/>
                <a:cs typeface="Calibri"/>
              </a:rPr>
              <a:t>y</a:t>
            </a:r>
            <a:r>
              <a:rPr lang="en-GB" dirty="0" smtClean="0">
                <a:latin typeface="Calibri"/>
                <a:cs typeface="Calibri"/>
              </a:rPr>
              <a:t> = 50 µm </a:t>
            </a:r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188340" y="6657524"/>
            <a:ext cx="4621187" cy="156680"/>
          </a:xfrm>
        </p:spPr>
        <p:txBody>
          <a:bodyPr/>
          <a:lstStyle/>
          <a:p>
            <a:pPr algn="ctr"/>
            <a:r>
              <a:rPr lang="en-US" dirty="0" err="1" smtClean="0"/>
              <a:t>CesrTA</a:t>
            </a:r>
            <a:r>
              <a:rPr lang="en-US" dirty="0" smtClean="0"/>
              <a:t> Collaboration Meeting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34400" y="6629400"/>
            <a:ext cx="609600" cy="274319"/>
          </a:xfrm>
        </p:spPr>
        <p:txBody>
          <a:bodyPr/>
          <a:lstStyle/>
          <a:p>
            <a:pPr algn="r"/>
            <a:fld id="{1AA9C015-AC99-4318-B800-2F682B828B60}" type="slidenum">
              <a:rPr lang="en-GB" smtClean="0"/>
              <a:pPr algn="r"/>
              <a:t>23</a:t>
            </a:fld>
            <a:endParaRPr lang="en-GB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066" t="8841" r="8533" b="6077"/>
          <a:stretch/>
        </p:blipFill>
        <p:spPr>
          <a:xfrm>
            <a:off x="539552" y="3418051"/>
            <a:ext cx="7717536" cy="320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38140" y="3645024"/>
            <a:ext cx="23762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n-lt"/>
              </a:rPr>
              <a:t>To compare with TR intensities: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6484415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49439" y="76200"/>
            <a:ext cx="4794561" cy="389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Beam Lifetime &amp; Beam Jitter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112" t="7745" r="8224" b="2187"/>
          <a:stretch/>
        </p:blipFill>
        <p:spPr>
          <a:xfrm>
            <a:off x="4495800" y="3200400"/>
            <a:ext cx="4321175" cy="33123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3" y="609600"/>
            <a:ext cx="42857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  <a:r>
              <a:rPr lang="en-GB" sz="1800" dirty="0" smtClean="0">
                <a:latin typeface="+mn-lt"/>
              </a:rPr>
              <a:t>M</a:t>
            </a:r>
            <a:r>
              <a:rPr lang="en-GB" sz="1800" dirty="0">
                <a:latin typeface="+mn-lt"/>
              </a:rPr>
              <a:t>. Billing, </a:t>
            </a:r>
            <a:r>
              <a:rPr lang="en-GB" sz="1800" i="1" dirty="0">
                <a:latin typeface="+mn-lt"/>
              </a:rPr>
              <a:t>"Introduction to Beam Diagnostics and </a:t>
            </a:r>
            <a:r>
              <a:rPr lang="en-GB" sz="1800" i="1" dirty="0" smtClean="0">
                <a:latin typeface="+mn-lt"/>
              </a:rPr>
              <a:t>Instrumentation for </a:t>
            </a:r>
            <a:r>
              <a:rPr lang="en-GB" sz="1800" i="1" dirty="0">
                <a:latin typeface="+mn-lt"/>
              </a:rPr>
              <a:t>Circular Accelerators", </a:t>
            </a:r>
            <a:r>
              <a:rPr lang="en-GB" sz="1800" dirty="0">
                <a:latin typeface="+mn-lt"/>
              </a:rPr>
              <a:t>AIP </a:t>
            </a:r>
            <a:r>
              <a:rPr lang="en-GB" sz="1800" dirty="0" smtClean="0">
                <a:latin typeface="+mn-lt"/>
              </a:rPr>
              <a:t>Conference Proc. </a:t>
            </a:r>
            <a:r>
              <a:rPr lang="en-GB" sz="1800" dirty="0">
                <a:latin typeface="+mn-lt"/>
              </a:rPr>
              <a:t>281,  AIP 1993, pg.75 ff.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0680996"/>
              </p:ext>
            </p:extLst>
          </p:nvPr>
        </p:nvGraphicFramePr>
        <p:xfrm>
          <a:off x="4802559" y="609600"/>
          <a:ext cx="3960441" cy="2377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147"/>
                <a:gridCol w="1320147"/>
                <a:gridCol w="1320147"/>
              </a:tblGrid>
              <a:tr h="632611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target slit</a:t>
                      </a:r>
                      <a:r>
                        <a:rPr lang="en-GB" baseline="0" dirty="0" smtClean="0"/>
                        <a:t> size </a:t>
                      </a:r>
                    </a:p>
                    <a:p>
                      <a:pPr algn="ctr"/>
                      <a:r>
                        <a:rPr lang="en-GB" baseline="0" dirty="0" smtClean="0"/>
                        <a:t>[mm]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vertical</a:t>
                      </a:r>
                      <a:r>
                        <a:rPr lang="en-GB" baseline="0" dirty="0" smtClean="0"/>
                        <a:t> beam size [µm]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beam lifetime [min]</a:t>
                      </a:r>
                      <a:endParaRPr lang="en-GB" dirty="0"/>
                    </a:p>
                  </a:txBody>
                  <a:tcPr/>
                </a:tc>
              </a:tr>
              <a:tr h="363905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2.40</a:t>
                      </a:r>
                      <a:endParaRPr lang="en-GB" dirty="0"/>
                    </a:p>
                  </a:txBody>
                  <a:tcPr/>
                </a:tc>
              </a:tr>
              <a:tr h="363905"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30 (max)</a:t>
                      </a:r>
                      <a:endParaRPr lang="en-GB" dirty="0"/>
                    </a:p>
                  </a:txBody>
                  <a:tcPr/>
                </a:tc>
              </a:tr>
              <a:tr h="36390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2.22</a:t>
                      </a:r>
                      <a:endParaRPr lang="en-GB" dirty="0"/>
                    </a:p>
                  </a:txBody>
                  <a:tcPr/>
                </a:tc>
              </a:tr>
              <a:tr h="363905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30 (max)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9512" y="5373216"/>
            <a:ext cx="3943053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800" dirty="0" smtClean="0"/>
              <a:t>Errors due to beam jitter are reduced by including turn-by-turn vertical position measurements of the bunch in the target aperture.</a:t>
            </a:r>
            <a:endParaRPr lang="en-GB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782886" y="2636912"/>
            <a:ext cx="273630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800" dirty="0" err="1" smtClean="0"/>
              <a:t>a</a:t>
            </a:r>
            <a:r>
              <a:rPr lang="en-GB" sz="1800" baseline="-25000" dirty="0" err="1" smtClean="0"/>
              <a:t>target</a:t>
            </a:r>
            <a:r>
              <a:rPr lang="en-GB" sz="1800" dirty="0"/>
              <a:t> </a:t>
            </a:r>
            <a:r>
              <a:rPr lang="en-GB" sz="1800" dirty="0" smtClean="0"/>
              <a:t>≥ 5∙</a:t>
            </a:r>
            <a:r>
              <a:rPr lang="el-GR" sz="1800" dirty="0" smtClean="0">
                <a:latin typeface="Calibri"/>
                <a:cs typeface="Calibri"/>
              </a:rPr>
              <a:t>σ</a:t>
            </a:r>
            <a:r>
              <a:rPr lang="en-GB" sz="1800" baseline="-25000" dirty="0" smtClean="0">
                <a:latin typeface="Calibri"/>
                <a:cs typeface="Calibri"/>
              </a:rPr>
              <a:t>y,</a:t>
            </a:r>
          </a:p>
          <a:p>
            <a:r>
              <a:rPr lang="en-GB" sz="1800" dirty="0" smtClean="0">
                <a:latin typeface="Calibri"/>
                <a:cs typeface="Calibri"/>
              </a:rPr>
              <a:t>preferably </a:t>
            </a:r>
            <a:r>
              <a:rPr lang="en-GB" sz="1800" dirty="0" err="1"/>
              <a:t>a</a:t>
            </a:r>
            <a:r>
              <a:rPr lang="en-GB" sz="1800" baseline="-25000" dirty="0" err="1"/>
              <a:t>target</a:t>
            </a:r>
            <a:r>
              <a:rPr lang="en-GB" sz="1800" dirty="0"/>
              <a:t> =</a:t>
            </a:r>
            <a:r>
              <a:rPr lang="en-GB" sz="1800" dirty="0" smtClean="0"/>
              <a:t> 7-10∙</a:t>
            </a:r>
            <a:r>
              <a:rPr lang="el-GR" sz="1800" dirty="0">
                <a:cs typeface="Calibri"/>
              </a:rPr>
              <a:t>σ</a:t>
            </a:r>
            <a:r>
              <a:rPr lang="en-GB" sz="1800" baseline="-25000" dirty="0">
                <a:cs typeface="Calibri"/>
              </a:rPr>
              <a:t>y</a:t>
            </a:r>
            <a:endParaRPr lang="en-GB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458850" y="3693337"/>
            <a:ext cx="3384376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/>
              <a:t>Large aperture = low DR intensity</a:t>
            </a:r>
            <a:endParaRPr lang="en-GB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3" y="4438853"/>
            <a:ext cx="3943052" cy="5847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/>
              <a:t>Multiple turns of a single bunch through the target aperture</a:t>
            </a:r>
            <a:endParaRPr lang="en-GB" sz="1600" baseline="-25000" dirty="0" smtClean="0">
              <a:latin typeface="Calibri"/>
              <a:cs typeface="Calibri"/>
            </a:endParaRPr>
          </a:p>
        </p:txBody>
      </p:sp>
      <p:cxnSp>
        <p:nvCxnSpPr>
          <p:cNvPr id="3" name="Straight Arrow Connector 2"/>
          <p:cNvCxnSpPr>
            <a:stCxn id="10" idx="2"/>
          </p:cNvCxnSpPr>
          <p:nvPr/>
        </p:nvCxnSpPr>
        <p:spPr>
          <a:xfrm rot="5400000">
            <a:off x="1945198" y="3488291"/>
            <a:ext cx="410888" cy="7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2"/>
            <a:endCxn id="12" idx="0"/>
          </p:cNvCxnSpPr>
          <p:nvPr/>
        </p:nvCxnSpPr>
        <p:spPr>
          <a:xfrm rot="16200000" flipH="1">
            <a:off x="1947557" y="4235371"/>
            <a:ext cx="40696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2"/>
            <a:endCxn id="9" idx="0"/>
          </p:cNvCxnSpPr>
          <p:nvPr/>
        </p:nvCxnSpPr>
        <p:spPr>
          <a:xfrm rot="5400000">
            <a:off x="1976246" y="5198422"/>
            <a:ext cx="349587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209800" y="6657967"/>
            <a:ext cx="4621187" cy="156680"/>
          </a:xfrm>
        </p:spPr>
        <p:txBody>
          <a:bodyPr/>
          <a:lstStyle/>
          <a:p>
            <a:pPr algn="ctr"/>
            <a:r>
              <a:rPr lang="en-US" dirty="0" err="1" smtClean="0"/>
              <a:t>CesrTA</a:t>
            </a:r>
            <a:r>
              <a:rPr lang="en-US" dirty="0" smtClean="0"/>
              <a:t> Collaboration Meeting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458200" y="6629400"/>
            <a:ext cx="609600" cy="228600"/>
          </a:xfrm>
        </p:spPr>
        <p:txBody>
          <a:bodyPr/>
          <a:lstStyle/>
          <a:p>
            <a:pPr algn="r"/>
            <a:fld id="{1AA9C015-AC99-4318-B800-2F682B828B60}" type="slidenum">
              <a:rPr lang="en-GB" smtClean="0"/>
              <a:pPr algn="r"/>
              <a:t>24</a:t>
            </a:fld>
            <a:endParaRPr lang="en-GB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116283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49439" y="0"/>
            <a:ext cx="4794561" cy="541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solidFill>
                  <a:srgbClr val="FFFFFF"/>
                </a:solidFill>
              </a:rPr>
              <a:t>Synchrotron Radiation (SR)</a:t>
            </a:r>
            <a:endParaRPr lang="en-GB" sz="24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2114"/>
          <a:stretch/>
        </p:blipFill>
        <p:spPr>
          <a:xfrm>
            <a:off x="1763688" y="3140968"/>
            <a:ext cx="2673847" cy="12649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003"/>
          <a:stretch/>
        </p:blipFill>
        <p:spPr>
          <a:xfrm>
            <a:off x="1763688" y="4828279"/>
            <a:ext cx="2673847" cy="125846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1465811"/>
              </p:ext>
            </p:extLst>
          </p:nvPr>
        </p:nvGraphicFramePr>
        <p:xfrm>
          <a:off x="144016" y="685800"/>
          <a:ext cx="4427984" cy="1577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6871"/>
                <a:gridCol w="1651113"/>
              </a:tblGrid>
              <a:tr h="443488">
                <a:tc>
                  <a:txBody>
                    <a:bodyPr/>
                    <a:lstStyle/>
                    <a:p>
                      <a:r>
                        <a:rPr lang="en-GB" dirty="0" smtClean="0"/>
                        <a:t>Source of background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Contribution</a:t>
                      </a:r>
                      <a:endParaRPr lang="en-GB" dirty="0"/>
                    </a:p>
                  </a:txBody>
                  <a:tcPr/>
                </a:tc>
              </a:tr>
              <a:tr h="402787">
                <a:tc>
                  <a:txBody>
                    <a:bodyPr/>
                    <a:lstStyle/>
                    <a:p>
                      <a:r>
                        <a:rPr lang="en-GB" dirty="0" smtClean="0"/>
                        <a:t>SR from </a:t>
                      </a:r>
                      <a:r>
                        <a:rPr lang="en-GB" dirty="0" err="1" smtClean="0"/>
                        <a:t>beamline</a:t>
                      </a:r>
                      <a:r>
                        <a:rPr lang="en-GB" dirty="0" smtClean="0"/>
                        <a:t> optics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High</a:t>
                      </a:r>
                      <a:endParaRPr lang="en-GB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n-GB" dirty="0" smtClean="0"/>
                        <a:t>Camera noise</a:t>
                      </a:r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Low</a:t>
                      </a:r>
                      <a:endParaRPr lang="en-GB" dirty="0"/>
                    </a:p>
                  </a:txBody>
                  <a:tcPr anchor="ctr"/>
                </a:tc>
              </a:tr>
              <a:tr h="354320">
                <a:tc>
                  <a:txBody>
                    <a:bodyPr/>
                    <a:lstStyle/>
                    <a:p>
                      <a:r>
                        <a:rPr lang="en-GB" dirty="0" smtClean="0"/>
                        <a:t>Residual background</a:t>
                      </a:r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ight Arrow Callout 7"/>
          <p:cNvSpPr/>
          <p:nvPr/>
        </p:nvSpPr>
        <p:spPr>
          <a:xfrm>
            <a:off x="179512" y="3284113"/>
            <a:ext cx="1512166" cy="864096"/>
          </a:xfrm>
          <a:prstGeom prst="rightArrowCallout">
            <a:avLst>
              <a:gd name="adj1" fmla="val 23251"/>
              <a:gd name="adj2" fmla="val 25000"/>
              <a:gd name="adj3" fmla="val 25000"/>
              <a:gd name="adj4" fmla="val 82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35668" y="3410127"/>
            <a:ext cx="1152129" cy="612068"/>
          </a:xfrm>
          <a:prstGeom prst="rect">
            <a:avLst/>
          </a:prstGeom>
          <a:noFill/>
        </p:spPr>
        <p:txBody>
          <a:bodyPr wrap="square" rtlCol="0">
            <a:normAutofit fontScale="40000" lnSpcReduction="20000"/>
          </a:bodyPr>
          <a:lstStyle/>
          <a:p>
            <a:pPr algn="ctr"/>
            <a:r>
              <a:rPr lang="en-GB" dirty="0" smtClean="0"/>
              <a:t>SR + DR interference</a:t>
            </a:r>
            <a:endParaRPr lang="en-GB" dirty="0"/>
          </a:p>
        </p:txBody>
      </p:sp>
      <p:sp>
        <p:nvSpPr>
          <p:cNvPr id="9" name="Right Arrow Callout 8"/>
          <p:cNvSpPr/>
          <p:nvPr/>
        </p:nvSpPr>
        <p:spPr>
          <a:xfrm>
            <a:off x="142593" y="5025464"/>
            <a:ext cx="1512166" cy="864096"/>
          </a:xfrm>
          <a:prstGeom prst="rightArrowCallout">
            <a:avLst>
              <a:gd name="adj1" fmla="val 23251"/>
              <a:gd name="adj2" fmla="val 25000"/>
              <a:gd name="adj3" fmla="val 25000"/>
              <a:gd name="adj4" fmla="val 823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98749" y="5151478"/>
            <a:ext cx="1152129" cy="612068"/>
          </a:xfrm>
          <a:prstGeom prst="rect">
            <a:avLst/>
          </a:prstGeom>
          <a:noFill/>
        </p:spPr>
        <p:txBody>
          <a:bodyPr wrap="square" rtlCol="0">
            <a:normAutofit fontScale="40000" lnSpcReduction="20000"/>
          </a:bodyPr>
          <a:lstStyle/>
          <a:p>
            <a:pPr algn="ctr"/>
            <a:r>
              <a:rPr lang="en-GB" dirty="0" smtClean="0"/>
              <a:t>SR suppression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911" t="6249" r="6871"/>
          <a:stretch/>
        </p:blipFill>
        <p:spPr>
          <a:xfrm>
            <a:off x="5062901" y="599094"/>
            <a:ext cx="3623899" cy="29061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503" y="6211669"/>
            <a:ext cx="4330033" cy="457691"/>
          </a:xfrm>
          <a:prstGeom prst="rect">
            <a:avLst/>
          </a:prstGeom>
          <a:noFill/>
        </p:spPr>
        <p:txBody>
          <a:bodyPr wrap="square" rtlCol="0">
            <a:normAutofit fontScale="40000" lnSpcReduction="20000"/>
          </a:bodyPr>
          <a:lstStyle/>
          <a:p>
            <a:r>
              <a:rPr lang="en-GB" i="1" dirty="0" smtClean="0"/>
              <a:t>P. Karataev et al., Proc. of EPAC 2004, THPLT067</a:t>
            </a:r>
            <a:endParaRPr lang="en-GB" i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4941210" y="4007427"/>
            <a:ext cx="3529556" cy="2540521"/>
            <a:chOff x="-193752" y="1201615"/>
            <a:chExt cx="6061896" cy="4608512"/>
          </a:xfrm>
        </p:grpSpPr>
        <p:grpSp>
          <p:nvGrpSpPr>
            <p:cNvPr id="14" name="Group 13"/>
            <p:cNvGrpSpPr/>
            <p:nvPr/>
          </p:nvGrpSpPr>
          <p:grpSpPr>
            <a:xfrm>
              <a:off x="3995936" y="1201615"/>
              <a:ext cx="131209" cy="4608512"/>
              <a:chOff x="3854263" y="1196752"/>
              <a:chExt cx="131209" cy="4608512"/>
            </a:xfrm>
            <a:scene3d>
              <a:camera prst="orthographicFront">
                <a:rot lat="0" lon="0" rev="18900000"/>
              </a:camera>
              <a:lightRig rig="threePt" dir="t"/>
            </a:scene3d>
          </p:grpSpPr>
          <p:sp>
            <p:nvSpPr>
              <p:cNvPr id="24" name="Rectangle 23"/>
              <p:cNvSpPr/>
              <p:nvPr/>
            </p:nvSpPr>
            <p:spPr>
              <a:xfrm flipH="1">
                <a:off x="3887858" y="4077072"/>
                <a:ext cx="97614" cy="172819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/>
              <p:cNvSpPr/>
              <p:nvPr/>
            </p:nvSpPr>
            <p:spPr>
              <a:xfrm flipH="1">
                <a:off x="3854263" y="4077072"/>
                <a:ext cx="20659" cy="172819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/>
              <p:cNvSpPr/>
              <p:nvPr/>
            </p:nvSpPr>
            <p:spPr>
              <a:xfrm flipH="1">
                <a:off x="3887858" y="1196752"/>
                <a:ext cx="97614" cy="172819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/>
              <p:cNvSpPr/>
              <p:nvPr/>
            </p:nvSpPr>
            <p:spPr>
              <a:xfrm flipH="1">
                <a:off x="3864593" y="1201615"/>
                <a:ext cx="20659" cy="172819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>
              <a:off x="516778" y="3487999"/>
              <a:ext cx="5351366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lg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-193752" y="3343983"/>
              <a:ext cx="576064" cy="28803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Arc 16"/>
            <p:cNvSpPr/>
            <p:nvPr/>
          </p:nvSpPr>
          <p:spPr>
            <a:xfrm rot="1014995">
              <a:off x="4139650" y="2893800"/>
              <a:ext cx="904443" cy="900364"/>
            </a:xfrm>
            <a:prstGeom prst="arc">
              <a:avLst>
                <a:gd name="adj1" fmla="val 16605822"/>
                <a:gd name="adj2" fmla="val 0"/>
              </a:avLst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4029531" y="1484784"/>
              <a:ext cx="24403" cy="2003216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3563888" y="1988840"/>
              <a:ext cx="464336" cy="149916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c 19"/>
            <p:cNvSpPr/>
            <p:nvPr/>
          </p:nvSpPr>
          <p:spPr>
            <a:xfrm rot="18298812">
              <a:off x="3735744" y="2559608"/>
              <a:ext cx="495293" cy="607876"/>
            </a:xfrm>
            <a:prstGeom prst="arc">
              <a:avLst>
                <a:gd name="adj1" fmla="val 16845489"/>
                <a:gd name="adj2" fmla="val 20348100"/>
              </a:avLst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76056" y="2929807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normAutofit fontScale="25000" lnSpcReduction="20000"/>
            </a:bodyPr>
            <a:lstStyle/>
            <a:p>
              <a:r>
                <a:rPr lang="el-GR" dirty="0" smtClean="0"/>
                <a:t>θ</a:t>
              </a:r>
              <a:r>
                <a:rPr lang="en-GB" baseline="-25000" dirty="0" smtClean="0"/>
                <a:t>0</a:t>
              </a:r>
              <a:endParaRPr lang="en-GB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68066" y="2087031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normAutofit fontScale="25000" lnSpcReduction="20000"/>
            </a:bodyPr>
            <a:lstStyle/>
            <a:p>
              <a:r>
                <a:rPr lang="el-GR" dirty="0" smtClean="0"/>
                <a:t>θ</a:t>
              </a:r>
              <a:r>
                <a:rPr lang="en-GB" baseline="-25000" dirty="0"/>
                <a:t>y</a:t>
              </a:r>
              <a:endParaRPr lang="en-GB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0753" y="2803539"/>
              <a:ext cx="432048" cy="369333"/>
            </a:xfrm>
            <a:prstGeom prst="rect">
              <a:avLst/>
            </a:prstGeom>
            <a:noFill/>
          </p:spPr>
          <p:txBody>
            <a:bodyPr wrap="square" rtlCol="0">
              <a:normAutofit fontScale="25000" lnSpcReduction="20000"/>
            </a:bodyPr>
            <a:lstStyle/>
            <a:p>
              <a:r>
                <a:rPr lang="en-GB" dirty="0" smtClean="0"/>
                <a:t>e</a:t>
              </a:r>
              <a:r>
                <a:rPr lang="en-GB" baseline="30000" dirty="0" smtClean="0"/>
                <a:t>-</a:t>
              </a:r>
              <a:endParaRPr lang="en-GB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804664" y="3450258"/>
            <a:ext cx="38717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Use a mask upstream of target to suppress SR contribution.</a:t>
            </a:r>
            <a:endParaRPr lang="en-GB" sz="1600" dirty="0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73080" y="803920"/>
            <a:ext cx="1080120" cy="720080"/>
          </a:xfrm>
          <a:prstGeom prst="rect">
            <a:avLst/>
          </a:prstGeom>
          <a:noFill/>
        </p:spPr>
        <p:txBody>
          <a:bodyPr wrap="square" rtlCol="0">
            <a:normAutofit fontScale="40000" lnSpcReduction="20000"/>
          </a:bodyPr>
          <a:lstStyle/>
          <a:p>
            <a:r>
              <a:rPr lang="en-GB" dirty="0" smtClean="0">
                <a:latin typeface="Calibri"/>
                <a:cs typeface="Calibri"/>
              </a:rPr>
              <a:t>E = 2.1 </a:t>
            </a:r>
            <a:r>
              <a:rPr lang="en-GB" dirty="0" err="1" smtClean="0">
                <a:latin typeface="Calibri"/>
                <a:cs typeface="Calibri"/>
              </a:rPr>
              <a:t>GeV</a:t>
            </a:r>
            <a:endParaRPr lang="en-GB" dirty="0" smtClean="0">
              <a:latin typeface="Calibri"/>
              <a:cs typeface="Calibri"/>
            </a:endParaRPr>
          </a:p>
          <a:p>
            <a:r>
              <a:rPr lang="el-GR" dirty="0" smtClean="0">
                <a:latin typeface="Calibri"/>
                <a:cs typeface="Calibri"/>
              </a:rPr>
              <a:t>λ</a:t>
            </a:r>
            <a:r>
              <a:rPr lang="en-GB" dirty="0" smtClean="0">
                <a:latin typeface="Calibri"/>
                <a:cs typeface="Calibri"/>
              </a:rPr>
              <a:t> = 400 nm</a:t>
            </a:r>
          </a:p>
          <a:p>
            <a:r>
              <a:rPr lang="en-GB" dirty="0" smtClean="0">
                <a:latin typeface="Calibri"/>
                <a:cs typeface="Calibri"/>
              </a:rPr>
              <a:t>a = 0.5 mm</a:t>
            </a:r>
            <a:endParaRPr lang="en-GB" dirty="0"/>
          </a:p>
        </p:txBody>
      </p:sp>
      <p:grpSp>
        <p:nvGrpSpPr>
          <p:cNvPr id="28" name="Group 50"/>
          <p:cNvGrpSpPr/>
          <p:nvPr/>
        </p:nvGrpSpPr>
        <p:grpSpPr>
          <a:xfrm>
            <a:off x="4867807" y="4114800"/>
            <a:ext cx="3200566" cy="2270874"/>
            <a:chOff x="4534766" y="4126741"/>
            <a:chExt cx="3200566" cy="2270874"/>
          </a:xfrm>
        </p:grpSpPr>
        <p:sp>
          <p:nvSpPr>
            <p:cNvPr id="29" name="Rectangle 28"/>
            <p:cNvSpPr/>
            <p:nvPr/>
          </p:nvSpPr>
          <p:spPr>
            <a:xfrm>
              <a:off x="5436096" y="4129060"/>
              <a:ext cx="72008" cy="6992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436096" y="5698396"/>
              <a:ext cx="72008" cy="6992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580471" y="4126741"/>
              <a:ext cx="792088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Mask</a:t>
              </a:r>
              <a:endParaRPr lang="en-GB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43244" y="5803141"/>
              <a:ext cx="792088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Target</a:t>
              </a:r>
              <a:endParaRPr lang="en-GB" sz="1600" dirty="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4534766" y="4183759"/>
              <a:ext cx="734593" cy="186286"/>
            </a:xfrm>
            <a:custGeom>
              <a:avLst/>
              <a:gdLst>
                <a:gd name="connsiteX0" fmla="*/ 0 w 956467"/>
                <a:gd name="connsiteY0" fmla="*/ 168384 h 319542"/>
                <a:gd name="connsiteX1" fmla="*/ 90684 w 956467"/>
                <a:gd name="connsiteY1" fmla="*/ 32358 h 319542"/>
                <a:gd name="connsiteX2" fmla="*/ 204040 w 956467"/>
                <a:gd name="connsiteY2" fmla="*/ 319525 h 319542"/>
                <a:gd name="connsiteX3" fmla="*/ 309838 w 956467"/>
                <a:gd name="connsiteY3" fmla="*/ 17244 h 319542"/>
                <a:gd name="connsiteX4" fmla="*/ 400522 w 956467"/>
                <a:gd name="connsiteY4" fmla="*/ 304411 h 319542"/>
                <a:gd name="connsiteX5" fmla="*/ 513878 w 956467"/>
                <a:gd name="connsiteY5" fmla="*/ 17244 h 319542"/>
                <a:gd name="connsiteX6" fmla="*/ 604562 w 956467"/>
                <a:gd name="connsiteY6" fmla="*/ 311968 h 319542"/>
                <a:gd name="connsiteX7" fmla="*/ 695246 w 956467"/>
                <a:gd name="connsiteY7" fmla="*/ 2130 h 319542"/>
                <a:gd name="connsiteX8" fmla="*/ 763260 w 956467"/>
                <a:gd name="connsiteY8" fmla="*/ 175941 h 319542"/>
                <a:gd name="connsiteX9" fmla="*/ 937071 w 956467"/>
                <a:gd name="connsiteY9" fmla="*/ 191055 h 319542"/>
                <a:gd name="connsiteX10" fmla="*/ 944628 w 956467"/>
                <a:gd name="connsiteY10" fmla="*/ 191055 h 31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6467" h="319542">
                  <a:moveTo>
                    <a:pt x="0" y="168384"/>
                  </a:moveTo>
                  <a:cubicBezTo>
                    <a:pt x="28338" y="87776"/>
                    <a:pt x="56677" y="7168"/>
                    <a:pt x="90684" y="32358"/>
                  </a:cubicBezTo>
                  <a:cubicBezTo>
                    <a:pt x="124691" y="57548"/>
                    <a:pt x="167514" y="322044"/>
                    <a:pt x="204040" y="319525"/>
                  </a:cubicBezTo>
                  <a:cubicBezTo>
                    <a:pt x="240566" y="317006"/>
                    <a:pt x="277091" y="19763"/>
                    <a:pt x="309838" y="17244"/>
                  </a:cubicBezTo>
                  <a:cubicBezTo>
                    <a:pt x="342585" y="14725"/>
                    <a:pt x="366515" y="304411"/>
                    <a:pt x="400522" y="304411"/>
                  </a:cubicBezTo>
                  <a:cubicBezTo>
                    <a:pt x="434529" y="304411"/>
                    <a:pt x="479871" y="15984"/>
                    <a:pt x="513878" y="17244"/>
                  </a:cubicBezTo>
                  <a:cubicBezTo>
                    <a:pt x="547885" y="18504"/>
                    <a:pt x="574334" y="314487"/>
                    <a:pt x="604562" y="311968"/>
                  </a:cubicBezTo>
                  <a:cubicBezTo>
                    <a:pt x="634790" y="309449"/>
                    <a:pt x="668797" y="24801"/>
                    <a:pt x="695246" y="2130"/>
                  </a:cubicBezTo>
                  <a:cubicBezTo>
                    <a:pt x="721695" y="-20541"/>
                    <a:pt x="722956" y="144454"/>
                    <a:pt x="763260" y="175941"/>
                  </a:cubicBezTo>
                  <a:cubicBezTo>
                    <a:pt x="803564" y="207428"/>
                    <a:pt x="906843" y="188536"/>
                    <a:pt x="937071" y="191055"/>
                  </a:cubicBezTo>
                  <a:cubicBezTo>
                    <a:pt x="967299" y="193574"/>
                    <a:pt x="955963" y="192314"/>
                    <a:pt x="944628" y="191055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4540980" y="4495528"/>
              <a:ext cx="734593" cy="186286"/>
            </a:xfrm>
            <a:custGeom>
              <a:avLst/>
              <a:gdLst>
                <a:gd name="connsiteX0" fmla="*/ 0 w 956467"/>
                <a:gd name="connsiteY0" fmla="*/ 168384 h 319542"/>
                <a:gd name="connsiteX1" fmla="*/ 90684 w 956467"/>
                <a:gd name="connsiteY1" fmla="*/ 32358 h 319542"/>
                <a:gd name="connsiteX2" fmla="*/ 204040 w 956467"/>
                <a:gd name="connsiteY2" fmla="*/ 319525 h 319542"/>
                <a:gd name="connsiteX3" fmla="*/ 309838 w 956467"/>
                <a:gd name="connsiteY3" fmla="*/ 17244 h 319542"/>
                <a:gd name="connsiteX4" fmla="*/ 400522 w 956467"/>
                <a:gd name="connsiteY4" fmla="*/ 304411 h 319542"/>
                <a:gd name="connsiteX5" fmla="*/ 513878 w 956467"/>
                <a:gd name="connsiteY5" fmla="*/ 17244 h 319542"/>
                <a:gd name="connsiteX6" fmla="*/ 604562 w 956467"/>
                <a:gd name="connsiteY6" fmla="*/ 311968 h 319542"/>
                <a:gd name="connsiteX7" fmla="*/ 695246 w 956467"/>
                <a:gd name="connsiteY7" fmla="*/ 2130 h 319542"/>
                <a:gd name="connsiteX8" fmla="*/ 763260 w 956467"/>
                <a:gd name="connsiteY8" fmla="*/ 175941 h 319542"/>
                <a:gd name="connsiteX9" fmla="*/ 937071 w 956467"/>
                <a:gd name="connsiteY9" fmla="*/ 191055 h 319542"/>
                <a:gd name="connsiteX10" fmla="*/ 944628 w 956467"/>
                <a:gd name="connsiteY10" fmla="*/ 191055 h 31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6467" h="319542">
                  <a:moveTo>
                    <a:pt x="0" y="168384"/>
                  </a:moveTo>
                  <a:cubicBezTo>
                    <a:pt x="28338" y="87776"/>
                    <a:pt x="56677" y="7168"/>
                    <a:pt x="90684" y="32358"/>
                  </a:cubicBezTo>
                  <a:cubicBezTo>
                    <a:pt x="124691" y="57548"/>
                    <a:pt x="167514" y="322044"/>
                    <a:pt x="204040" y="319525"/>
                  </a:cubicBezTo>
                  <a:cubicBezTo>
                    <a:pt x="240566" y="317006"/>
                    <a:pt x="277091" y="19763"/>
                    <a:pt x="309838" y="17244"/>
                  </a:cubicBezTo>
                  <a:cubicBezTo>
                    <a:pt x="342585" y="14725"/>
                    <a:pt x="366515" y="304411"/>
                    <a:pt x="400522" y="304411"/>
                  </a:cubicBezTo>
                  <a:cubicBezTo>
                    <a:pt x="434529" y="304411"/>
                    <a:pt x="479871" y="15984"/>
                    <a:pt x="513878" y="17244"/>
                  </a:cubicBezTo>
                  <a:cubicBezTo>
                    <a:pt x="547885" y="18504"/>
                    <a:pt x="574334" y="314487"/>
                    <a:pt x="604562" y="311968"/>
                  </a:cubicBezTo>
                  <a:cubicBezTo>
                    <a:pt x="634790" y="309449"/>
                    <a:pt x="668797" y="24801"/>
                    <a:pt x="695246" y="2130"/>
                  </a:cubicBezTo>
                  <a:cubicBezTo>
                    <a:pt x="721695" y="-20541"/>
                    <a:pt x="722956" y="144454"/>
                    <a:pt x="763260" y="175941"/>
                  </a:cubicBezTo>
                  <a:cubicBezTo>
                    <a:pt x="803564" y="207428"/>
                    <a:pt x="906843" y="188536"/>
                    <a:pt x="937071" y="191055"/>
                  </a:cubicBezTo>
                  <a:cubicBezTo>
                    <a:pt x="967299" y="193574"/>
                    <a:pt x="955963" y="192314"/>
                    <a:pt x="944628" y="191055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4540980" y="6081846"/>
              <a:ext cx="734593" cy="186286"/>
            </a:xfrm>
            <a:custGeom>
              <a:avLst/>
              <a:gdLst>
                <a:gd name="connsiteX0" fmla="*/ 0 w 956467"/>
                <a:gd name="connsiteY0" fmla="*/ 168384 h 319542"/>
                <a:gd name="connsiteX1" fmla="*/ 90684 w 956467"/>
                <a:gd name="connsiteY1" fmla="*/ 32358 h 319542"/>
                <a:gd name="connsiteX2" fmla="*/ 204040 w 956467"/>
                <a:gd name="connsiteY2" fmla="*/ 319525 h 319542"/>
                <a:gd name="connsiteX3" fmla="*/ 309838 w 956467"/>
                <a:gd name="connsiteY3" fmla="*/ 17244 h 319542"/>
                <a:gd name="connsiteX4" fmla="*/ 400522 w 956467"/>
                <a:gd name="connsiteY4" fmla="*/ 304411 h 319542"/>
                <a:gd name="connsiteX5" fmla="*/ 513878 w 956467"/>
                <a:gd name="connsiteY5" fmla="*/ 17244 h 319542"/>
                <a:gd name="connsiteX6" fmla="*/ 604562 w 956467"/>
                <a:gd name="connsiteY6" fmla="*/ 311968 h 319542"/>
                <a:gd name="connsiteX7" fmla="*/ 695246 w 956467"/>
                <a:gd name="connsiteY7" fmla="*/ 2130 h 319542"/>
                <a:gd name="connsiteX8" fmla="*/ 763260 w 956467"/>
                <a:gd name="connsiteY8" fmla="*/ 175941 h 319542"/>
                <a:gd name="connsiteX9" fmla="*/ 937071 w 956467"/>
                <a:gd name="connsiteY9" fmla="*/ 191055 h 319542"/>
                <a:gd name="connsiteX10" fmla="*/ 944628 w 956467"/>
                <a:gd name="connsiteY10" fmla="*/ 191055 h 31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6467" h="319542">
                  <a:moveTo>
                    <a:pt x="0" y="168384"/>
                  </a:moveTo>
                  <a:cubicBezTo>
                    <a:pt x="28338" y="87776"/>
                    <a:pt x="56677" y="7168"/>
                    <a:pt x="90684" y="32358"/>
                  </a:cubicBezTo>
                  <a:cubicBezTo>
                    <a:pt x="124691" y="57548"/>
                    <a:pt x="167514" y="322044"/>
                    <a:pt x="204040" y="319525"/>
                  </a:cubicBezTo>
                  <a:cubicBezTo>
                    <a:pt x="240566" y="317006"/>
                    <a:pt x="277091" y="19763"/>
                    <a:pt x="309838" y="17244"/>
                  </a:cubicBezTo>
                  <a:cubicBezTo>
                    <a:pt x="342585" y="14725"/>
                    <a:pt x="366515" y="304411"/>
                    <a:pt x="400522" y="304411"/>
                  </a:cubicBezTo>
                  <a:cubicBezTo>
                    <a:pt x="434529" y="304411"/>
                    <a:pt x="479871" y="15984"/>
                    <a:pt x="513878" y="17244"/>
                  </a:cubicBezTo>
                  <a:cubicBezTo>
                    <a:pt x="547885" y="18504"/>
                    <a:pt x="574334" y="314487"/>
                    <a:pt x="604562" y="311968"/>
                  </a:cubicBezTo>
                  <a:cubicBezTo>
                    <a:pt x="634790" y="309449"/>
                    <a:pt x="668797" y="24801"/>
                    <a:pt x="695246" y="2130"/>
                  </a:cubicBezTo>
                  <a:cubicBezTo>
                    <a:pt x="721695" y="-20541"/>
                    <a:pt x="722956" y="144454"/>
                    <a:pt x="763260" y="175941"/>
                  </a:cubicBezTo>
                  <a:cubicBezTo>
                    <a:pt x="803564" y="207428"/>
                    <a:pt x="906843" y="188536"/>
                    <a:pt x="937071" y="191055"/>
                  </a:cubicBezTo>
                  <a:cubicBezTo>
                    <a:pt x="967299" y="193574"/>
                    <a:pt x="955963" y="192314"/>
                    <a:pt x="944628" y="191055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4538292" y="5759393"/>
              <a:ext cx="734593" cy="186286"/>
            </a:xfrm>
            <a:custGeom>
              <a:avLst/>
              <a:gdLst>
                <a:gd name="connsiteX0" fmla="*/ 0 w 956467"/>
                <a:gd name="connsiteY0" fmla="*/ 168384 h 319542"/>
                <a:gd name="connsiteX1" fmla="*/ 90684 w 956467"/>
                <a:gd name="connsiteY1" fmla="*/ 32358 h 319542"/>
                <a:gd name="connsiteX2" fmla="*/ 204040 w 956467"/>
                <a:gd name="connsiteY2" fmla="*/ 319525 h 319542"/>
                <a:gd name="connsiteX3" fmla="*/ 309838 w 956467"/>
                <a:gd name="connsiteY3" fmla="*/ 17244 h 319542"/>
                <a:gd name="connsiteX4" fmla="*/ 400522 w 956467"/>
                <a:gd name="connsiteY4" fmla="*/ 304411 h 319542"/>
                <a:gd name="connsiteX5" fmla="*/ 513878 w 956467"/>
                <a:gd name="connsiteY5" fmla="*/ 17244 h 319542"/>
                <a:gd name="connsiteX6" fmla="*/ 604562 w 956467"/>
                <a:gd name="connsiteY6" fmla="*/ 311968 h 319542"/>
                <a:gd name="connsiteX7" fmla="*/ 695246 w 956467"/>
                <a:gd name="connsiteY7" fmla="*/ 2130 h 319542"/>
                <a:gd name="connsiteX8" fmla="*/ 763260 w 956467"/>
                <a:gd name="connsiteY8" fmla="*/ 175941 h 319542"/>
                <a:gd name="connsiteX9" fmla="*/ 937071 w 956467"/>
                <a:gd name="connsiteY9" fmla="*/ 191055 h 319542"/>
                <a:gd name="connsiteX10" fmla="*/ 944628 w 956467"/>
                <a:gd name="connsiteY10" fmla="*/ 191055 h 31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6467" h="319542">
                  <a:moveTo>
                    <a:pt x="0" y="168384"/>
                  </a:moveTo>
                  <a:cubicBezTo>
                    <a:pt x="28338" y="87776"/>
                    <a:pt x="56677" y="7168"/>
                    <a:pt x="90684" y="32358"/>
                  </a:cubicBezTo>
                  <a:cubicBezTo>
                    <a:pt x="124691" y="57548"/>
                    <a:pt x="167514" y="322044"/>
                    <a:pt x="204040" y="319525"/>
                  </a:cubicBezTo>
                  <a:cubicBezTo>
                    <a:pt x="240566" y="317006"/>
                    <a:pt x="277091" y="19763"/>
                    <a:pt x="309838" y="17244"/>
                  </a:cubicBezTo>
                  <a:cubicBezTo>
                    <a:pt x="342585" y="14725"/>
                    <a:pt x="366515" y="304411"/>
                    <a:pt x="400522" y="304411"/>
                  </a:cubicBezTo>
                  <a:cubicBezTo>
                    <a:pt x="434529" y="304411"/>
                    <a:pt x="479871" y="15984"/>
                    <a:pt x="513878" y="17244"/>
                  </a:cubicBezTo>
                  <a:cubicBezTo>
                    <a:pt x="547885" y="18504"/>
                    <a:pt x="574334" y="314487"/>
                    <a:pt x="604562" y="311968"/>
                  </a:cubicBezTo>
                  <a:cubicBezTo>
                    <a:pt x="634790" y="309449"/>
                    <a:pt x="668797" y="24801"/>
                    <a:pt x="695246" y="2130"/>
                  </a:cubicBezTo>
                  <a:cubicBezTo>
                    <a:pt x="721695" y="-20541"/>
                    <a:pt x="722956" y="144454"/>
                    <a:pt x="763260" y="175941"/>
                  </a:cubicBezTo>
                  <a:cubicBezTo>
                    <a:pt x="803564" y="207428"/>
                    <a:pt x="906843" y="188536"/>
                    <a:pt x="937071" y="191055"/>
                  </a:cubicBezTo>
                  <a:cubicBezTo>
                    <a:pt x="967299" y="193574"/>
                    <a:pt x="955963" y="192314"/>
                    <a:pt x="944628" y="191055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5165832" y="4298671"/>
              <a:ext cx="216024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5167561" y="4611011"/>
              <a:ext cx="216024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5167561" y="5861336"/>
              <a:ext cx="216024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5168331" y="6182341"/>
              <a:ext cx="216024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reeform 46"/>
            <p:cNvSpPr/>
            <p:nvPr/>
          </p:nvSpPr>
          <p:spPr>
            <a:xfrm>
              <a:off x="5493591" y="4972696"/>
              <a:ext cx="734593" cy="186286"/>
            </a:xfrm>
            <a:custGeom>
              <a:avLst/>
              <a:gdLst>
                <a:gd name="connsiteX0" fmla="*/ 0 w 956467"/>
                <a:gd name="connsiteY0" fmla="*/ 168384 h 319542"/>
                <a:gd name="connsiteX1" fmla="*/ 90684 w 956467"/>
                <a:gd name="connsiteY1" fmla="*/ 32358 h 319542"/>
                <a:gd name="connsiteX2" fmla="*/ 204040 w 956467"/>
                <a:gd name="connsiteY2" fmla="*/ 319525 h 319542"/>
                <a:gd name="connsiteX3" fmla="*/ 309838 w 956467"/>
                <a:gd name="connsiteY3" fmla="*/ 17244 h 319542"/>
                <a:gd name="connsiteX4" fmla="*/ 400522 w 956467"/>
                <a:gd name="connsiteY4" fmla="*/ 304411 h 319542"/>
                <a:gd name="connsiteX5" fmla="*/ 513878 w 956467"/>
                <a:gd name="connsiteY5" fmla="*/ 17244 h 319542"/>
                <a:gd name="connsiteX6" fmla="*/ 604562 w 956467"/>
                <a:gd name="connsiteY6" fmla="*/ 311968 h 319542"/>
                <a:gd name="connsiteX7" fmla="*/ 695246 w 956467"/>
                <a:gd name="connsiteY7" fmla="*/ 2130 h 319542"/>
                <a:gd name="connsiteX8" fmla="*/ 763260 w 956467"/>
                <a:gd name="connsiteY8" fmla="*/ 175941 h 319542"/>
                <a:gd name="connsiteX9" fmla="*/ 937071 w 956467"/>
                <a:gd name="connsiteY9" fmla="*/ 191055 h 319542"/>
                <a:gd name="connsiteX10" fmla="*/ 944628 w 956467"/>
                <a:gd name="connsiteY10" fmla="*/ 191055 h 31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6467" h="319542">
                  <a:moveTo>
                    <a:pt x="0" y="168384"/>
                  </a:moveTo>
                  <a:cubicBezTo>
                    <a:pt x="28338" y="87776"/>
                    <a:pt x="56677" y="7168"/>
                    <a:pt x="90684" y="32358"/>
                  </a:cubicBezTo>
                  <a:cubicBezTo>
                    <a:pt x="124691" y="57548"/>
                    <a:pt x="167514" y="322044"/>
                    <a:pt x="204040" y="319525"/>
                  </a:cubicBezTo>
                  <a:cubicBezTo>
                    <a:pt x="240566" y="317006"/>
                    <a:pt x="277091" y="19763"/>
                    <a:pt x="309838" y="17244"/>
                  </a:cubicBezTo>
                  <a:cubicBezTo>
                    <a:pt x="342585" y="14725"/>
                    <a:pt x="366515" y="304411"/>
                    <a:pt x="400522" y="304411"/>
                  </a:cubicBezTo>
                  <a:cubicBezTo>
                    <a:pt x="434529" y="304411"/>
                    <a:pt x="479871" y="15984"/>
                    <a:pt x="513878" y="17244"/>
                  </a:cubicBezTo>
                  <a:cubicBezTo>
                    <a:pt x="547885" y="18504"/>
                    <a:pt x="574334" y="314487"/>
                    <a:pt x="604562" y="311968"/>
                  </a:cubicBezTo>
                  <a:cubicBezTo>
                    <a:pt x="634790" y="309449"/>
                    <a:pt x="668797" y="24801"/>
                    <a:pt x="695246" y="2130"/>
                  </a:cubicBezTo>
                  <a:cubicBezTo>
                    <a:pt x="721695" y="-20541"/>
                    <a:pt x="722956" y="144454"/>
                    <a:pt x="763260" y="175941"/>
                  </a:cubicBezTo>
                  <a:cubicBezTo>
                    <a:pt x="803564" y="207428"/>
                    <a:pt x="906843" y="188536"/>
                    <a:pt x="937071" y="191055"/>
                  </a:cubicBezTo>
                  <a:cubicBezTo>
                    <a:pt x="967299" y="193574"/>
                    <a:pt x="955963" y="192314"/>
                    <a:pt x="944628" y="191055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6120172" y="5088179"/>
              <a:ext cx="216024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/>
            <p:cNvSpPr/>
            <p:nvPr/>
          </p:nvSpPr>
          <p:spPr>
            <a:xfrm>
              <a:off x="5493590" y="5364369"/>
              <a:ext cx="734593" cy="186286"/>
            </a:xfrm>
            <a:custGeom>
              <a:avLst/>
              <a:gdLst>
                <a:gd name="connsiteX0" fmla="*/ 0 w 956467"/>
                <a:gd name="connsiteY0" fmla="*/ 168384 h 319542"/>
                <a:gd name="connsiteX1" fmla="*/ 90684 w 956467"/>
                <a:gd name="connsiteY1" fmla="*/ 32358 h 319542"/>
                <a:gd name="connsiteX2" fmla="*/ 204040 w 956467"/>
                <a:gd name="connsiteY2" fmla="*/ 319525 h 319542"/>
                <a:gd name="connsiteX3" fmla="*/ 309838 w 956467"/>
                <a:gd name="connsiteY3" fmla="*/ 17244 h 319542"/>
                <a:gd name="connsiteX4" fmla="*/ 400522 w 956467"/>
                <a:gd name="connsiteY4" fmla="*/ 304411 h 319542"/>
                <a:gd name="connsiteX5" fmla="*/ 513878 w 956467"/>
                <a:gd name="connsiteY5" fmla="*/ 17244 h 319542"/>
                <a:gd name="connsiteX6" fmla="*/ 604562 w 956467"/>
                <a:gd name="connsiteY6" fmla="*/ 311968 h 319542"/>
                <a:gd name="connsiteX7" fmla="*/ 695246 w 956467"/>
                <a:gd name="connsiteY7" fmla="*/ 2130 h 319542"/>
                <a:gd name="connsiteX8" fmla="*/ 763260 w 956467"/>
                <a:gd name="connsiteY8" fmla="*/ 175941 h 319542"/>
                <a:gd name="connsiteX9" fmla="*/ 937071 w 956467"/>
                <a:gd name="connsiteY9" fmla="*/ 191055 h 319542"/>
                <a:gd name="connsiteX10" fmla="*/ 944628 w 956467"/>
                <a:gd name="connsiteY10" fmla="*/ 191055 h 31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6467" h="319542">
                  <a:moveTo>
                    <a:pt x="0" y="168384"/>
                  </a:moveTo>
                  <a:cubicBezTo>
                    <a:pt x="28338" y="87776"/>
                    <a:pt x="56677" y="7168"/>
                    <a:pt x="90684" y="32358"/>
                  </a:cubicBezTo>
                  <a:cubicBezTo>
                    <a:pt x="124691" y="57548"/>
                    <a:pt x="167514" y="322044"/>
                    <a:pt x="204040" y="319525"/>
                  </a:cubicBezTo>
                  <a:cubicBezTo>
                    <a:pt x="240566" y="317006"/>
                    <a:pt x="277091" y="19763"/>
                    <a:pt x="309838" y="17244"/>
                  </a:cubicBezTo>
                  <a:cubicBezTo>
                    <a:pt x="342585" y="14725"/>
                    <a:pt x="366515" y="304411"/>
                    <a:pt x="400522" y="304411"/>
                  </a:cubicBezTo>
                  <a:cubicBezTo>
                    <a:pt x="434529" y="304411"/>
                    <a:pt x="479871" y="15984"/>
                    <a:pt x="513878" y="17244"/>
                  </a:cubicBezTo>
                  <a:cubicBezTo>
                    <a:pt x="547885" y="18504"/>
                    <a:pt x="574334" y="314487"/>
                    <a:pt x="604562" y="311968"/>
                  </a:cubicBezTo>
                  <a:cubicBezTo>
                    <a:pt x="634790" y="309449"/>
                    <a:pt x="668797" y="24801"/>
                    <a:pt x="695246" y="2130"/>
                  </a:cubicBezTo>
                  <a:cubicBezTo>
                    <a:pt x="721695" y="-20541"/>
                    <a:pt x="722956" y="144454"/>
                    <a:pt x="763260" y="175941"/>
                  </a:cubicBezTo>
                  <a:cubicBezTo>
                    <a:pt x="803564" y="207428"/>
                    <a:pt x="906843" y="188536"/>
                    <a:pt x="937071" y="191055"/>
                  </a:cubicBezTo>
                  <a:cubicBezTo>
                    <a:pt x="967299" y="193574"/>
                    <a:pt x="955963" y="192314"/>
                    <a:pt x="944628" y="191055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6120171" y="5479852"/>
              <a:ext cx="216024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2051720" y="444139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OTR</a:t>
            </a:r>
            <a:endParaRPr lang="en-GB" dirty="0"/>
          </a:p>
        </p:txBody>
      </p:sp>
      <p:sp>
        <p:nvSpPr>
          <p:cNvPr id="53" name="TextBox 52"/>
          <p:cNvSpPr txBox="1"/>
          <p:nvPr/>
        </p:nvSpPr>
        <p:spPr>
          <a:xfrm>
            <a:off x="3491880" y="444139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ODR</a:t>
            </a:r>
            <a:endParaRPr lang="en-GB" dirty="0"/>
          </a:p>
        </p:txBody>
      </p:sp>
      <p:sp>
        <p:nvSpPr>
          <p:cNvPr id="55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198852" y="6668473"/>
            <a:ext cx="4621187" cy="156680"/>
          </a:xfrm>
        </p:spPr>
        <p:txBody>
          <a:bodyPr/>
          <a:lstStyle/>
          <a:p>
            <a:pPr algn="ctr"/>
            <a:r>
              <a:rPr lang="en-US" dirty="0" err="1" smtClean="0"/>
              <a:t>CesrTA</a:t>
            </a:r>
            <a:r>
              <a:rPr lang="en-US" dirty="0" smtClean="0"/>
              <a:t> Collaboration Meeting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82000" y="6629400"/>
            <a:ext cx="762000" cy="228600"/>
          </a:xfrm>
        </p:spPr>
        <p:txBody>
          <a:bodyPr/>
          <a:lstStyle/>
          <a:p>
            <a:pPr algn="r"/>
            <a:fld id="{1AA9C015-AC99-4318-B800-2F682B828B60}" type="slidenum">
              <a:rPr lang="en-GB" smtClean="0"/>
              <a:pPr algn="r"/>
              <a:t>25</a:t>
            </a:fld>
            <a:endParaRPr lang="en-GB" dirty="0"/>
          </a:p>
        </p:txBody>
      </p:sp>
      <p:sp>
        <p:nvSpPr>
          <p:cNvPr id="51" name="Date Placeholder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3712863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Personal\Materials\Results\odr\ibic\TD_efield_fla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45" y="1284495"/>
            <a:ext cx="1983383" cy="127928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Personal\Materials\Results\odr\ibic\TD_bfiel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6837" y="1284495"/>
            <a:ext cx="1968126" cy="127928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17630" y="838200"/>
            <a:ext cx="4605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E-field + B-field magnitude of a single bunch </a:t>
            </a:r>
            <a:r>
              <a:rPr lang="en-US" sz="1200" b="1" dirty="0"/>
              <a:t>pass in time domain </a:t>
            </a:r>
            <a:r>
              <a:rPr lang="en-US" sz="1200" b="1" dirty="0" smtClean="0"/>
              <a:t>(Gaussian bunch, length = [-4</a:t>
            </a:r>
            <a:r>
              <a:rPr lang="en-US" sz="1200" b="1" dirty="0" smtClean="0">
                <a:latin typeface="Symbol" pitchFamily="18" charset="2"/>
              </a:rPr>
              <a:t>s</a:t>
            </a:r>
            <a:r>
              <a:rPr lang="en-US" sz="1200" b="1" dirty="0" smtClean="0"/>
              <a:t>,4</a:t>
            </a:r>
            <a:r>
              <a:rPr lang="en-US" sz="1200" b="1" dirty="0" smtClean="0">
                <a:latin typeface="Symbol" pitchFamily="18" charset="2"/>
              </a:rPr>
              <a:t>s</a:t>
            </a:r>
            <a:r>
              <a:rPr lang="en-US" sz="1200" b="1" dirty="0"/>
              <a:t>], </a:t>
            </a:r>
            <a:r>
              <a:rPr lang="en-US" sz="1200" b="1" dirty="0" smtClean="0">
                <a:latin typeface="Symbol" pitchFamily="18" charset="2"/>
              </a:rPr>
              <a:t>s </a:t>
            </a:r>
            <a:r>
              <a:rPr lang="en-US" sz="1200" b="1" dirty="0" smtClean="0"/>
              <a:t>= 10mm)</a:t>
            </a:r>
            <a:endParaRPr lang="en-US" sz="1200" b="1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252392" y="0"/>
            <a:ext cx="4891608" cy="465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Higher Order Modes (HOMs)</a:t>
            </a:r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4" name="Group 23"/>
          <p:cNvGrpSpPr/>
          <p:nvPr/>
        </p:nvGrpSpPr>
        <p:grpSpPr>
          <a:xfrm>
            <a:off x="47263" y="2819400"/>
            <a:ext cx="6468953" cy="3800816"/>
            <a:chOff x="140345" y="2832319"/>
            <a:chExt cx="6610443" cy="3905170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0715" t="15102" r="5595" b="4179"/>
            <a:stretch/>
          </p:blipFill>
          <p:spPr bwMode="auto">
            <a:xfrm>
              <a:off x="140345" y="2832319"/>
              <a:ext cx="6610443" cy="3905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2809799" y="3820398"/>
              <a:ext cx="502061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" dirty="0" smtClean="0"/>
                <a:t>1.017 GHz</a:t>
              </a:r>
              <a:endParaRPr lang="en-US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445566" y="3104964"/>
              <a:ext cx="463588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" dirty="0" smtClean="0"/>
                <a:t>1.26 GHz</a:t>
              </a:r>
              <a:endParaRPr lang="en-US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67844" y="3467477"/>
              <a:ext cx="463588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" dirty="0" smtClean="0"/>
                <a:t>1.19 GHz</a:t>
              </a:r>
              <a:endParaRPr lang="en-US" sz="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608088" y="4030637"/>
            <a:ext cx="20514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latin typeface="+mn-lt"/>
                <a:cs typeface="Times New Roman" pitchFamily="18" charset="0"/>
              </a:rPr>
              <a:t>P</a:t>
            </a:r>
            <a:r>
              <a:rPr lang="en-US" sz="1600" b="1" baseline="-25000" dirty="0" err="1" smtClean="0">
                <a:latin typeface="+mn-lt"/>
                <a:cs typeface="Times New Roman" pitchFamily="18" charset="0"/>
              </a:rPr>
              <a:t>loss</a:t>
            </a:r>
            <a:r>
              <a:rPr lang="en-US" sz="1600" b="1" dirty="0" err="1" smtClean="0">
                <a:latin typeface="+mn-lt"/>
                <a:cs typeface="Times New Roman" pitchFamily="18" charset="0"/>
              </a:rPr>
              <a:t>_total</a:t>
            </a:r>
            <a:r>
              <a:rPr lang="en-US" sz="1600" b="1" dirty="0" smtClean="0">
                <a:latin typeface="+mn-lt"/>
                <a:cs typeface="Times New Roman" pitchFamily="18" charset="0"/>
              </a:rPr>
              <a:t> = </a:t>
            </a:r>
            <a:r>
              <a:rPr lang="en-US" sz="1600" b="1" dirty="0" smtClean="0">
                <a:latin typeface="+mn-lt"/>
                <a:cs typeface="Times New Roman" pitchFamily="18" charset="0"/>
              </a:rPr>
              <a:t>0.6 W</a:t>
            </a:r>
            <a:endParaRPr lang="en-US" sz="1600" b="1" dirty="0">
              <a:latin typeface="+mn-lt"/>
              <a:cs typeface="Times New Roman" pitchFamily="18" charset="0"/>
            </a:endParaRPr>
          </a:p>
        </p:txBody>
      </p:sp>
      <p:pic>
        <p:nvPicPr>
          <p:cNvPr id="29" name="Picture 18" descr="E:\ACE3P\_results\ODR\odr_mode2_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1" y="3986924"/>
            <a:ext cx="2130073" cy="129614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9" descr="E:\ACE3P\_results\ODR\odr_mode3_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324748"/>
            <a:ext cx="2130073" cy="129614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E:\ACE3P\_results\ODR\odr_mode11_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2899" y="2623810"/>
            <a:ext cx="2130073" cy="129614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D:\Personal\Materials\Results\odr\ibic\TD_efield_flat_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8200"/>
            <a:ext cx="2091146" cy="141152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:\Personal\Materials\Results\odr\ibic\TD_bfield_3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1" y="838200"/>
            <a:ext cx="2140350" cy="143403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15902" y="4416623"/>
            <a:ext cx="2235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latin typeface="+mn-lt"/>
              </a:rPr>
              <a:t>Simulations by A. Nosych</a:t>
            </a:r>
            <a:endParaRPr lang="en-GB" sz="1400" i="1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57800" y="2362200"/>
            <a:ext cx="3886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+mn-lt"/>
              </a:rPr>
              <a:t>H-field surface tan. complex magnitude (Loss map)</a:t>
            </a:r>
            <a:endParaRPr lang="en-US" sz="1100" b="1" dirty="0"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40152" y="588145"/>
            <a:ext cx="2060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+mn-lt"/>
              </a:rPr>
              <a:t>Fork OUT, Chamber IN</a:t>
            </a:r>
            <a:endParaRPr lang="en-US" sz="1100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79400" y="2663317"/>
            <a:ext cx="70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1.017 GHz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85901" y="4017884"/>
            <a:ext cx="51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1.19 GHz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72899" y="5337546"/>
            <a:ext cx="51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1.26 GHz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32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204405" y="6646575"/>
            <a:ext cx="4621187" cy="156680"/>
          </a:xfrm>
        </p:spPr>
        <p:txBody>
          <a:bodyPr/>
          <a:lstStyle/>
          <a:p>
            <a:pPr algn="ctr"/>
            <a:r>
              <a:rPr lang="en-US" dirty="0" err="1" smtClean="0"/>
              <a:t>CesrTA</a:t>
            </a:r>
            <a:r>
              <a:rPr lang="en-US" dirty="0" smtClean="0"/>
              <a:t> Collaboration Meeting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305800" y="6629400"/>
            <a:ext cx="762000" cy="228600"/>
          </a:xfrm>
        </p:spPr>
        <p:txBody>
          <a:bodyPr/>
          <a:lstStyle/>
          <a:p>
            <a:pPr algn="r"/>
            <a:fld id="{1AA9C015-AC99-4318-B800-2F682B828B60}" type="slidenum">
              <a:rPr lang="en-GB" smtClean="0"/>
              <a:pPr algn="r"/>
              <a:t>26</a:t>
            </a:fld>
            <a:endParaRPr lang="en-GB" dirty="0"/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933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9903" y="296416"/>
            <a:ext cx="8136905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b="1" dirty="0" smtClean="0"/>
              <a:t>Feasibility of a ring beam size monitor</a:t>
            </a:r>
            <a:endParaRPr lang="en-GB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394317"/>
            <a:ext cx="4800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sz="1800" dirty="0" smtClean="0">
                <a:latin typeface="+mn-lt"/>
              </a:rPr>
              <a:t>LHC also has </a:t>
            </a:r>
            <a:r>
              <a:rPr lang="el-GR" sz="1800" dirty="0" smtClean="0">
                <a:latin typeface="+mn-lt"/>
              </a:rPr>
              <a:t>γ</a:t>
            </a:r>
            <a:r>
              <a:rPr lang="en-GB" sz="1800" dirty="0" smtClean="0">
                <a:latin typeface="+mn-lt"/>
              </a:rPr>
              <a:t> ≈ 4000 (@ E = 4000 </a:t>
            </a:r>
            <a:r>
              <a:rPr lang="en-GB" sz="1800" dirty="0" err="1" smtClean="0">
                <a:latin typeface="+mn-lt"/>
              </a:rPr>
              <a:t>GeV</a:t>
            </a:r>
            <a:r>
              <a:rPr lang="en-GB" sz="1800" dirty="0" smtClean="0">
                <a:latin typeface="+mn-lt"/>
              </a:rPr>
              <a:t>)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endParaRPr lang="en-GB" sz="1600" dirty="0"/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sz="1800" dirty="0" smtClean="0">
                <a:latin typeface="+mn-lt"/>
              </a:rPr>
              <a:t>Using proton beam:</a:t>
            </a: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sz="1800" dirty="0" smtClean="0">
                <a:latin typeface="+mn-lt"/>
              </a:rPr>
              <a:t>Reduced SR background</a:t>
            </a: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sz="1800" dirty="0" smtClean="0">
                <a:latin typeface="+mn-lt"/>
              </a:rPr>
              <a:t>Larger beam size</a:t>
            </a: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</a:pPr>
            <a:endParaRPr lang="en-GB" sz="1800" dirty="0" smtClean="0">
              <a:latin typeface="+mn-lt"/>
            </a:endParaRP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sz="1800" dirty="0" smtClean="0">
                <a:latin typeface="+mn-lt"/>
              </a:rPr>
              <a:t>Wavelengths in the infrared spectral range</a:t>
            </a:r>
            <a:endParaRPr lang="en-GB" sz="18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4531" r="5636"/>
          <a:stretch/>
        </p:blipFill>
        <p:spPr>
          <a:xfrm>
            <a:off x="4716016" y="3505200"/>
            <a:ext cx="3999049" cy="3007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14" t="5904" r="6794"/>
          <a:stretch/>
        </p:blipFill>
        <p:spPr>
          <a:xfrm>
            <a:off x="0" y="3505200"/>
            <a:ext cx="4545043" cy="3060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9785" y="1394318"/>
            <a:ext cx="306702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2"/>
                </a:solidFill>
                <a:latin typeface="+mn-lt"/>
              </a:rPr>
              <a:t>Main requirement:</a:t>
            </a:r>
          </a:p>
          <a:p>
            <a:pPr algn="ctr"/>
            <a:r>
              <a:rPr lang="en-GB" sz="1800" dirty="0" smtClean="0">
                <a:solidFill>
                  <a:schemeClr val="tx2"/>
                </a:solidFill>
                <a:latin typeface="+mn-lt"/>
              </a:rPr>
              <a:t>Non- invasive measurement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9785" y="2934617"/>
            <a:ext cx="3067023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600" dirty="0" smtClean="0">
                <a:solidFill>
                  <a:schemeClr val="tx2"/>
                </a:solidFill>
                <a:latin typeface="+mn-lt"/>
              </a:rPr>
              <a:t>Must use large target aperture</a:t>
            </a:r>
          </a:p>
        </p:txBody>
      </p:sp>
      <p:cxnSp>
        <p:nvCxnSpPr>
          <p:cNvPr id="9" name="Straight Arrow Connector 8"/>
          <p:cNvCxnSpPr>
            <a:stCxn id="6" idx="2"/>
            <a:endCxn id="7" idx="0"/>
          </p:cNvCxnSpPr>
          <p:nvPr/>
        </p:nvCxnSpPr>
        <p:spPr>
          <a:xfrm rot="5400000">
            <a:off x="6416313" y="2487633"/>
            <a:ext cx="89396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209800" y="6679422"/>
            <a:ext cx="4621187" cy="156680"/>
          </a:xfrm>
        </p:spPr>
        <p:txBody>
          <a:bodyPr/>
          <a:lstStyle/>
          <a:p>
            <a:pPr algn="ctr"/>
            <a:r>
              <a:rPr lang="en-US" dirty="0" err="1" smtClean="0"/>
              <a:t>CesrTA</a:t>
            </a:r>
            <a:r>
              <a:rPr lang="en-US" dirty="0" smtClean="0"/>
              <a:t> Collaboration Meeting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34400" y="6629400"/>
            <a:ext cx="533400" cy="228600"/>
          </a:xfrm>
        </p:spPr>
        <p:txBody>
          <a:bodyPr/>
          <a:lstStyle/>
          <a:p>
            <a:pPr algn="r"/>
            <a:fld id="{1AA9C015-AC99-4318-B800-2F682B828B60}" type="slidenum">
              <a:rPr lang="en-GB" smtClean="0"/>
              <a:pPr algn="r"/>
              <a:t>27</a:t>
            </a:fld>
            <a:endParaRPr lang="en-GB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68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22648"/>
            <a:ext cx="8748464" cy="3168352"/>
          </a:xfrm>
        </p:spPr>
        <p:txBody>
          <a:bodyPr>
            <a:normAutofit fontScale="77500" lnSpcReduction="20000"/>
          </a:bodyPr>
          <a:lstStyle/>
          <a:p>
            <a:endParaRPr lang="en-GB" dirty="0" smtClean="0"/>
          </a:p>
          <a:p>
            <a:pPr>
              <a:buClr>
                <a:schemeClr val="accent2"/>
              </a:buClr>
            </a:pPr>
            <a:r>
              <a:rPr lang="en-GB" sz="2581" dirty="0"/>
              <a:t>E. </a:t>
            </a:r>
            <a:r>
              <a:rPr lang="en-GB" sz="2581" dirty="0" err="1"/>
              <a:t>Chiadroni</a:t>
            </a:r>
            <a:r>
              <a:rPr lang="en-GB" sz="2581" dirty="0"/>
              <a:t>, M. </a:t>
            </a:r>
            <a:r>
              <a:rPr lang="en-GB" sz="2581" dirty="0" err="1"/>
              <a:t>Castellano</a:t>
            </a:r>
            <a:r>
              <a:rPr lang="en-GB" sz="2581" dirty="0"/>
              <a:t>, A. </a:t>
            </a:r>
            <a:r>
              <a:rPr lang="en-GB" sz="2581" dirty="0" err="1"/>
              <a:t>Cianchi</a:t>
            </a:r>
            <a:r>
              <a:rPr lang="en-GB" sz="2581" dirty="0"/>
              <a:t>, K. </a:t>
            </a:r>
            <a:r>
              <a:rPr lang="en-GB" sz="2581" dirty="0" err="1"/>
              <a:t>Honkavaara</a:t>
            </a:r>
            <a:r>
              <a:rPr lang="en-GB" sz="2581" dirty="0"/>
              <a:t>, G. </a:t>
            </a:r>
            <a:r>
              <a:rPr lang="en-GB" sz="2581" dirty="0" err="1"/>
              <a:t>Kube</a:t>
            </a:r>
            <a:r>
              <a:rPr lang="en-GB" sz="2581" dirty="0"/>
              <a:t>, V. </a:t>
            </a:r>
            <a:r>
              <a:rPr lang="en-GB" sz="2581" dirty="0" smtClean="0"/>
              <a:t>Merlo and F</a:t>
            </a:r>
            <a:r>
              <a:rPr lang="en-GB" sz="2581" dirty="0"/>
              <a:t>. Stella, </a:t>
            </a:r>
            <a:r>
              <a:rPr lang="en-GB" sz="2581" dirty="0" smtClean="0"/>
              <a:t>“Non-intercepting Electron Beam Transverse Diagnostics with Optical Diffraction Radiation at the DESY FLASH Facility”, Proc. </a:t>
            </a:r>
            <a:r>
              <a:rPr lang="en-GB" sz="2581" dirty="0"/>
              <a:t>o</a:t>
            </a:r>
            <a:r>
              <a:rPr lang="en-GB" sz="2581" dirty="0" smtClean="0"/>
              <a:t>f PAC07, Albuquerque, New Mexico, USA, FRPMN027.  </a:t>
            </a:r>
            <a:endParaRPr lang="en-GB" sz="1032" dirty="0" smtClean="0"/>
          </a:p>
          <a:p>
            <a:endParaRPr lang="en-GB" sz="1032" dirty="0" smtClean="0"/>
          </a:p>
          <a:p>
            <a:pPr>
              <a:buClr>
                <a:schemeClr val="accent2"/>
              </a:buClr>
            </a:pPr>
            <a:r>
              <a:rPr lang="en-GB" sz="2581" dirty="0" smtClean="0"/>
              <a:t>A.H. Lumpkin, W. J. Berg, N. S. </a:t>
            </a:r>
            <a:r>
              <a:rPr lang="en-GB" sz="2581" dirty="0" err="1" smtClean="0"/>
              <a:t>Sereno</a:t>
            </a:r>
            <a:r>
              <a:rPr lang="en-GB" sz="2581" dirty="0" smtClean="0"/>
              <a:t>, D. W. Rule and C. –Y. Yao, </a:t>
            </a:r>
            <a:r>
              <a:rPr lang="en-GB" sz="2581" i="1" dirty="0" smtClean="0"/>
              <a:t>“</a:t>
            </a:r>
            <a:r>
              <a:rPr lang="en-GB" sz="2581" i="1" dirty="0"/>
              <a:t>Near-field imaging of optical diffraction radiation generated by a 7-GeV electron </a:t>
            </a:r>
            <a:r>
              <a:rPr lang="en-GB" sz="2581" i="1" dirty="0" smtClean="0"/>
              <a:t>beam”</a:t>
            </a:r>
            <a:r>
              <a:rPr lang="en-GB" sz="2581" dirty="0" smtClean="0"/>
              <a:t>,</a:t>
            </a:r>
            <a:r>
              <a:rPr lang="en-GB" sz="2581" i="1" dirty="0" smtClean="0"/>
              <a:t> </a:t>
            </a:r>
            <a:r>
              <a:rPr lang="en-GB" sz="2581" dirty="0" smtClean="0"/>
              <a:t>Phys. Rev. ST </a:t>
            </a:r>
            <a:r>
              <a:rPr lang="en-GB" sz="2581" dirty="0" err="1" smtClean="0"/>
              <a:t>Accel</a:t>
            </a:r>
            <a:r>
              <a:rPr lang="en-GB" sz="2581" dirty="0" smtClean="0"/>
              <a:t>.</a:t>
            </a:r>
            <a:r>
              <a:rPr lang="en-GB" dirty="0" smtClean="0"/>
              <a:t> </a:t>
            </a:r>
            <a:r>
              <a:rPr lang="en-GB" sz="2581" dirty="0" smtClean="0"/>
              <a:t>Beams 10, 022802 (2007).</a:t>
            </a:r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251520" y="717848"/>
            <a:ext cx="7848872" cy="501352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>
                <a:solidFill>
                  <a:schemeClr val="tx1"/>
                </a:solidFill>
                <a:latin typeface="+mn-lt"/>
              </a:rPr>
              <a:t>Most recent experiments using Optical Diffraction Radiation (ODR) for beam diagnostics</a:t>
            </a:r>
            <a:endParaRPr lang="en-GB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5058"/>
          <a:stretch>
            <a:fillRect/>
          </a:stretch>
        </p:blipFill>
        <p:spPr bwMode="auto">
          <a:xfrm>
            <a:off x="4272478" y="3429000"/>
            <a:ext cx="4719122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152400" y="3200400"/>
            <a:ext cx="4464496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 smtClean="0"/>
          </a:p>
          <a:p>
            <a:pPr>
              <a:buClr>
                <a:schemeClr val="accent2"/>
              </a:buClr>
            </a:pPr>
            <a:r>
              <a:rPr lang="en-GB" dirty="0" smtClean="0"/>
              <a:t>P</a:t>
            </a:r>
            <a:r>
              <a:rPr lang="en-GB" dirty="0"/>
              <a:t>. Karataev, S. Araki, R. </a:t>
            </a:r>
            <a:r>
              <a:rPr lang="en-GB" dirty="0" err="1"/>
              <a:t>Hamatsu</a:t>
            </a:r>
            <a:r>
              <a:rPr lang="en-GB" dirty="0"/>
              <a:t>, H. </a:t>
            </a:r>
            <a:r>
              <a:rPr lang="en-GB" dirty="0" err="1"/>
              <a:t>Hayano</a:t>
            </a:r>
            <a:r>
              <a:rPr lang="en-GB" dirty="0"/>
              <a:t>, T. Muto, G. </a:t>
            </a:r>
            <a:r>
              <a:rPr lang="en-GB" dirty="0" err="1"/>
              <a:t>Naumenko</a:t>
            </a:r>
            <a:r>
              <a:rPr lang="en-GB" dirty="0"/>
              <a:t>, A. </a:t>
            </a:r>
            <a:r>
              <a:rPr lang="en-GB" dirty="0" err="1"/>
              <a:t>Potylitsyn</a:t>
            </a:r>
            <a:r>
              <a:rPr lang="en-GB" dirty="0"/>
              <a:t>, N. </a:t>
            </a:r>
            <a:r>
              <a:rPr lang="en-GB" dirty="0" err="1"/>
              <a:t>Terunuma</a:t>
            </a:r>
            <a:r>
              <a:rPr lang="en-GB" dirty="0"/>
              <a:t>, J. Urakawa, </a:t>
            </a:r>
            <a:r>
              <a:rPr lang="en-GB" i="1" dirty="0"/>
              <a:t>“Beam-size measurement with Optical Diffraction Radiation at KEK Accelerator Test Facility”</a:t>
            </a:r>
            <a:r>
              <a:rPr lang="en-GB" dirty="0"/>
              <a:t>, Phys. Rev. </a:t>
            </a:r>
            <a:r>
              <a:rPr lang="en-GB" dirty="0" err="1"/>
              <a:t>Lett</a:t>
            </a:r>
            <a:r>
              <a:rPr lang="en-GB" dirty="0"/>
              <a:t>. 93, 244802 (2004</a:t>
            </a:r>
            <a:r>
              <a:rPr lang="en-GB" dirty="0" smtClean="0"/>
              <a:t>).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043608" y="5867400"/>
            <a:ext cx="2376264" cy="5847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latin typeface="Calibri"/>
                <a:cs typeface="Calibri"/>
              </a:rPr>
              <a:t>σ</a:t>
            </a:r>
            <a:r>
              <a:rPr lang="en-GB" sz="1600" baseline="-25000" dirty="0" smtClean="0">
                <a:latin typeface="Calibri"/>
                <a:cs typeface="Calibri"/>
              </a:rPr>
              <a:t>y</a:t>
            </a:r>
            <a:r>
              <a:rPr lang="en-GB" sz="1600" dirty="0" smtClean="0">
                <a:latin typeface="Calibri"/>
                <a:cs typeface="Calibri"/>
              </a:rPr>
              <a:t> = </a:t>
            </a:r>
            <a:r>
              <a:rPr lang="en-GB" sz="1600" dirty="0" smtClean="0"/>
              <a:t>14 µm measured ATF2@KEK </a:t>
            </a:r>
            <a:endParaRPr lang="en-GB" sz="1600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160613" y="6673196"/>
            <a:ext cx="4621187" cy="156680"/>
          </a:xfrm>
        </p:spPr>
        <p:txBody>
          <a:bodyPr/>
          <a:lstStyle/>
          <a:p>
            <a:pPr algn="ctr"/>
            <a:r>
              <a:rPr lang="en-US" dirty="0" err="1" smtClean="0"/>
              <a:t>CesrTA</a:t>
            </a:r>
            <a:r>
              <a:rPr lang="en-US" dirty="0" smtClean="0"/>
              <a:t> Collaboration Meeting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534400" y="6651298"/>
            <a:ext cx="533400" cy="152400"/>
          </a:xfrm>
        </p:spPr>
        <p:txBody>
          <a:bodyPr/>
          <a:lstStyle/>
          <a:p>
            <a:pPr algn="r"/>
            <a:fld id="{1AA9C015-AC99-4318-B800-2F682B828B60}" type="slidenum">
              <a:rPr lang="en-GB" smtClean="0"/>
              <a:pPr algn="r"/>
              <a:t>3</a:t>
            </a:fld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419600" y="10506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Other ODR Experiments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003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7720873"/>
              </p:ext>
            </p:extLst>
          </p:nvPr>
        </p:nvGraphicFramePr>
        <p:xfrm>
          <a:off x="395536" y="4229367"/>
          <a:ext cx="4352159" cy="1353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343"/>
                <a:gridCol w="1088040"/>
                <a:gridCol w="1088040"/>
                <a:gridCol w="1171736"/>
              </a:tblGrid>
              <a:tr h="432048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 (</a:t>
                      </a:r>
                      <a:r>
                        <a:rPr lang="en-GB" dirty="0" err="1" smtClean="0"/>
                        <a:t>GeV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>
                          <a:latin typeface="Calibri"/>
                          <a:cs typeface="Calibri"/>
                        </a:rPr>
                        <a:t>σ</a:t>
                      </a:r>
                      <a:r>
                        <a:rPr lang="en-GB" baseline="-25000" dirty="0" smtClean="0">
                          <a:latin typeface="Calibri"/>
                          <a:cs typeface="Calibri"/>
                        </a:rPr>
                        <a:t>H </a:t>
                      </a:r>
                      <a:r>
                        <a:rPr lang="en-GB" dirty="0" smtClean="0"/>
                        <a:t>(µm)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>
                          <a:latin typeface="+mn-lt"/>
                          <a:cs typeface="Calibri"/>
                        </a:rPr>
                        <a:t>σ</a:t>
                      </a:r>
                      <a:r>
                        <a:rPr lang="en-GB" baseline="-25000" dirty="0" smtClean="0">
                          <a:latin typeface="+mn-lt"/>
                          <a:cs typeface="Calibri"/>
                        </a:rPr>
                        <a:t>V </a:t>
                      </a:r>
                      <a:r>
                        <a:rPr lang="en-GB" dirty="0" smtClean="0"/>
                        <a:t>(µm)</a:t>
                      </a:r>
                      <a:endParaRPr lang="en-GB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60698">
                <a:tc rowSpan="2">
                  <a:txBody>
                    <a:bodyPr/>
                    <a:lstStyle/>
                    <a:p>
                      <a:r>
                        <a:rPr lang="en-GB" b="1" dirty="0" err="1" smtClean="0">
                          <a:solidFill>
                            <a:schemeClr val="bg1"/>
                          </a:solidFill>
                        </a:rPr>
                        <a:t>CesrTA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∼</a:t>
                      </a:r>
                      <a:r>
                        <a:rPr lang="en-GB" dirty="0" smtClean="0"/>
                        <a:t>9.2</a:t>
                      </a:r>
                      <a:endParaRPr lang="en-GB" dirty="0"/>
                    </a:p>
                  </a:txBody>
                  <a:tcPr/>
                </a:tc>
              </a:tr>
              <a:tr h="460698">
                <a:tc vMerge="1"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∼</a:t>
                      </a:r>
                      <a:r>
                        <a:rPr lang="en-GB" dirty="0" smtClean="0"/>
                        <a:t>65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256164" y="762000"/>
            <a:ext cx="8348284" cy="172819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dirty="0" smtClean="0">
              <a:latin typeface="+mj-lt"/>
            </a:endParaRPr>
          </a:p>
          <a:p>
            <a:pPr algn="l"/>
            <a:r>
              <a:rPr lang="en-GB" sz="2800" b="1" dirty="0" smtClean="0">
                <a:latin typeface="+mj-lt"/>
              </a:rPr>
              <a:t>Project aim:</a:t>
            </a:r>
          </a:p>
          <a:p>
            <a:pPr algn="just"/>
            <a:r>
              <a:rPr lang="en-GB" sz="2300" dirty="0" smtClean="0"/>
              <a:t>To design and test an instrument to measure on the micron-scale the transverse (vertical) beam size for the Compact Linear Collider (CLIC) using incoherent Diffraction Radiation (DR) at UV/soft X-ray wavelengths.</a:t>
            </a:r>
            <a:endParaRPr lang="en-GB" sz="2300" dirty="0">
              <a:latin typeface="+mj-lt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319464" y="108248"/>
            <a:ext cx="4824536" cy="42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ODR Experiment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838" y="6021288"/>
            <a:ext cx="50742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 smtClean="0">
                <a:latin typeface="+mn-lt"/>
              </a:rPr>
              <a:t>D. Rubin et al., “</a:t>
            </a:r>
            <a:r>
              <a:rPr lang="en-GB" sz="1600" i="1" dirty="0" smtClean="0">
                <a:latin typeface="+mn-lt"/>
              </a:rPr>
              <a:t>C</a:t>
            </a:r>
            <a:r>
              <a:rPr lang="en-GB" sz="1200" i="1" dirty="0" smtClean="0">
                <a:latin typeface="+mn-lt"/>
              </a:rPr>
              <a:t>ESR</a:t>
            </a:r>
            <a:r>
              <a:rPr lang="en-GB" sz="1600" i="1" dirty="0" smtClean="0">
                <a:latin typeface="+mn-lt"/>
              </a:rPr>
              <a:t>TA </a:t>
            </a:r>
            <a:r>
              <a:rPr lang="en-GB" sz="1600" i="1" dirty="0" smtClean="0">
                <a:latin typeface="+mn-lt"/>
              </a:rPr>
              <a:t>Layout and Optics”, Proc. of PAC2009, Vancouver, Canada, WE6PFP103, p. 2751.</a:t>
            </a:r>
            <a:endParaRPr lang="en-GB" sz="16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5316" y="3173152"/>
            <a:ext cx="5026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n-lt"/>
              </a:rPr>
              <a:t>Cornell Electron Storage Ring Test Accelerator (</a:t>
            </a:r>
            <a:r>
              <a:rPr lang="en-GB" sz="2000" dirty="0" err="1" smtClean="0">
                <a:latin typeface="+mn-lt"/>
              </a:rPr>
              <a:t>CesrTA</a:t>
            </a:r>
            <a:r>
              <a:rPr lang="en-GB" sz="2000" dirty="0" smtClean="0">
                <a:latin typeface="+mn-lt"/>
              </a:rPr>
              <a:t>) beam parameters:</a:t>
            </a:r>
            <a:endParaRPr lang="en-GB" sz="20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796136" y="2913934"/>
            <a:ext cx="2777570" cy="29728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67400" y="6172200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n-lt"/>
              </a:rPr>
              <a:t>http://www.cs.cornell.edu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209800" y="6662247"/>
            <a:ext cx="4621187" cy="156680"/>
          </a:xfrm>
        </p:spPr>
        <p:txBody>
          <a:bodyPr/>
          <a:lstStyle/>
          <a:p>
            <a:pPr algn="ctr"/>
            <a:r>
              <a:rPr lang="en-US" dirty="0" err="1" smtClean="0"/>
              <a:t>CesrTA</a:t>
            </a:r>
            <a:r>
              <a:rPr lang="en-US" dirty="0" smtClean="0"/>
              <a:t> Collaboration Meeting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556913" y="6651741"/>
            <a:ext cx="533400" cy="190619"/>
          </a:xfrm>
        </p:spPr>
        <p:txBody>
          <a:bodyPr/>
          <a:lstStyle/>
          <a:p>
            <a:pPr algn="r"/>
            <a:fld id="{1AA9C015-AC99-4318-B800-2F682B828B60}" type="slidenum">
              <a:rPr lang="en-GB" smtClean="0"/>
              <a:pPr algn="r"/>
              <a:t>4</a:t>
            </a:fld>
            <a:endParaRPr lang="en-GB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90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685800"/>
            <a:ext cx="5334000" cy="3733800"/>
          </a:xfrm>
        </p:spPr>
        <p:txBody>
          <a:bodyPr anchor="t" anchorCtr="0">
            <a:noAutofit/>
          </a:bodyPr>
          <a:lstStyle/>
          <a:p>
            <a:pPr marL="0" indent="0">
              <a:buNone/>
            </a:pPr>
            <a:r>
              <a:rPr lang="en-GB" sz="2400" b="1" dirty="0" smtClean="0">
                <a:solidFill>
                  <a:schemeClr val="tx2"/>
                </a:solidFill>
              </a:rPr>
              <a:t>Principle: </a:t>
            </a:r>
            <a:endParaRPr lang="en-GB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Electron bunch moves through a high precision co-planar slit in a conducting screen (Si + Al coating).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Electric field of the electron bunch polarizes atoms of the screen surface.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DR is emitted in two directions: </a:t>
            </a:r>
          </a:p>
          <a:p>
            <a:pPr lvl="1"/>
            <a:r>
              <a:rPr lang="en-GB" sz="1800" dirty="0" smtClean="0"/>
              <a:t>along the particle trajectory “Forward Diffraction Radiation” (FDR) </a:t>
            </a:r>
          </a:p>
          <a:p>
            <a:pPr lvl="1"/>
            <a:r>
              <a:rPr lang="en-GB" sz="1800" dirty="0" smtClean="0"/>
              <a:t>In the direction of specular reflection “Backward Diffraction Radiation” (BDR)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0"/>
            <a:ext cx="5105400" cy="54178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Reminder: Diffraction Radiation</a:t>
            </a:r>
            <a:endParaRPr lang="en-GB" dirty="0"/>
          </a:p>
        </p:txBody>
      </p:sp>
      <p:grpSp>
        <p:nvGrpSpPr>
          <p:cNvPr id="4" name="Group 44"/>
          <p:cNvGrpSpPr/>
          <p:nvPr/>
        </p:nvGrpSpPr>
        <p:grpSpPr>
          <a:xfrm>
            <a:off x="135653" y="3182598"/>
            <a:ext cx="3528392" cy="3473988"/>
            <a:chOff x="1835696" y="1201615"/>
            <a:chExt cx="4032448" cy="4608512"/>
          </a:xfrm>
        </p:grpSpPr>
        <p:grpSp>
          <p:nvGrpSpPr>
            <p:cNvPr id="7" name="Group 18"/>
            <p:cNvGrpSpPr/>
            <p:nvPr/>
          </p:nvGrpSpPr>
          <p:grpSpPr>
            <a:xfrm>
              <a:off x="3995936" y="1201615"/>
              <a:ext cx="131209" cy="4608512"/>
              <a:chOff x="3854263" y="1196752"/>
              <a:chExt cx="131209" cy="4608512"/>
            </a:xfrm>
            <a:scene3d>
              <a:camera prst="orthographicFront">
                <a:rot lat="0" lon="0" rev="18900000"/>
              </a:camera>
              <a:lightRig rig="threePt" dir="t"/>
            </a:scene3d>
          </p:grpSpPr>
          <p:sp>
            <p:nvSpPr>
              <p:cNvPr id="8" name="Rectangle 7"/>
              <p:cNvSpPr/>
              <p:nvPr/>
            </p:nvSpPr>
            <p:spPr>
              <a:xfrm flipH="1">
                <a:off x="3887858" y="4077072"/>
                <a:ext cx="97614" cy="172819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 flipH="1">
                <a:off x="3854263" y="4077072"/>
                <a:ext cx="20659" cy="172819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/>
              <p:cNvSpPr/>
              <p:nvPr/>
            </p:nvSpPr>
            <p:spPr>
              <a:xfrm flipH="1">
                <a:off x="3887858" y="1196752"/>
                <a:ext cx="97614" cy="172819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/>
              <p:cNvSpPr/>
              <p:nvPr/>
            </p:nvSpPr>
            <p:spPr>
              <a:xfrm flipH="1">
                <a:off x="3864593" y="1201615"/>
                <a:ext cx="20659" cy="172819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>
            <a:xfrm>
              <a:off x="1835696" y="3487999"/>
              <a:ext cx="4032448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lg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1835696" y="3343983"/>
              <a:ext cx="576064" cy="28803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Arc 28"/>
            <p:cNvSpPr/>
            <p:nvPr/>
          </p:nvSpPr>
          <p:spPr>
            <a:xfrm rot="1014995">
              <a:off x="4139650" y="2893800"/>
              <a:ext cx="904443" cy="900364"/>
            </a:xfrm>
            <a:prstGeom prst="arc">
              <a:avLst>
                <a:gd name="adj1" fmla="val 16605822"/>
                <a:gd name="adj2" fmla="val 0"/>
              </a:avLst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4029531" y="1484784"/>
              <a:ext cx="24403" cy="2003216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 flipV="1">
              <a:off x="3563888" y="1988840"/>
              <a:ext cx="464336" cy="149916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Arc 39"/>
            <p:cNvSpPr/>
            <p:nvPr/>
          </p:nvSpPr>
          <p:spPr>
            <a:xfrm rot="18298812">
              <a:off x="3735744" y="2559608"/>
              <a:ext cx="495293" cy="607876"/>
            </a:xfrm>
            <a:prstGeom prst="arc">
              <a:avLst>
                <a:gd name="adj1" fmla="val 16845489"/>
                <a:gd name="adj2" fmla="val 20348100"/>
              </a:avLst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076056" y="2929807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normAutofit fontScale="40000" lnSpcReduction="20000"/>
            </a:bodyPr>
            <a:lstStyle/>
            <a:p>
              <a:r>
                <a:rPr lang="el-GR" dirty="0" smtClean="0"/>
                <a:t>θ</a:t>
              </a:r>
              <a:r>
                <a:rPr lang="en-GB" baseline="-25000" dirty="0" smtClean="0"/>
                <a:t>0</a:t>
              </a:r>
              <a:endParaRPr lang="en-GB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68066" y="2087031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normAutofit fontScale="40000" lnSpcReduction="20000"/>
            </a:bodyPr>
            <a:lstStyle/>
            <a:p>
              <a:r>
                <a:rPr lang="el-GR" dirty="0" smtClean="0"/>
                <a:t>θ</a:t>
              </a:r>
              <a:r>
                <a:rPr lang="en-GB" baseline="-25000" dirty="0"/>
                <a:t>y</a:t>
              </a:r>
              <a:endParaRPr lang="en-GB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907704" y="292671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normAutofit fontScale="40000" lnSpcReduction="20000"/>
            </a:bodyPr>
            <a:lstStyle/>
            <a:p>
              <a:r>
                <a:rPr lang="en-GB" dirty="0" smtClean="0"/>
                <a:t>e</a:t>
              </a:r>
              <a:r>
                <a:rPr lang="en-GB" baseline="30000" dirty="0" smtClean="0"/>
                <a:t>-</a:t>
              </a:r>
              <a:endParaRPr lang="en-GB" dirty="0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5388" t="31788" r="24054" b="32161"/>
          <a:stretch/>
        </p:blipFill>
        <p:spPr>
          <a:xfrm>
            <a:off x="758110" y="1268760"/>
            <a:ext cx="2328808" cy="1194684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33400" y="2924944"/>
            <a:ext cx="2743201" cy="2995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sz="1800" dirty="0" smtClean="0"/>
              <a:t>DR Angular distribution</a:t>
            </a:r>
            <a:endParaRPr lang="en-GB" sz="1800" dirty="0"/>
          </a:p>
        </p:txBody>
      </p:sp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sp>
            <p:nvSpPr>
              <p:cNvPr id="5" name="TextBox 4"/>
              <p:cNvSpPr txBox="1"/>
              <p:nvPr/>
            </p:nvSpPr>
            <p:spPr>
              <a:xfrm>
                <a:off x="4862091" y="4489010"/>
                <a:ext cx="2111972" cy="92333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normAutofit/>
              </a:bodyPr>
              <a:lstStyle/>
              <a:p>
                <a:r>
                  <a:rPr lang="en-GB" dirty="0" smtClean="0"/>
                  <a:t>Impact parameter: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h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≤</m:t>
                      </m:r>
                      <m:f>
                        <m:f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𝛾𝜆</m:t>
                          </m:r>
                        </m:num>
                        <m:den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GB" dirty="0" smtClean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091" y="4489010"/>
                <a:ext cx="2111972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2299" t="-259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3200400" y="5791200"/>
            <a:ext cx="571499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2"/>
                </a:solidFill>
                <a:latin typeface="+mn-lt"/>
              </a:rPr>
              <a:t>Generally:  </a:t>
            </a:r>
            <a:r>
              <a:rPr lang="en-GB" sz="2000" dirty="0" smtClean="0">
                <a:latin typeface="+mn-lt"/>
              </a:rPr>
              <a:t>DR intensity </a:t>
            </a:r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  <a:ea typeface="Arial Unicode MS"/>
                <a:cs typeface="Arial Unicode MS"/>
              </a:rPr>
              <a:t>⇧</a:t>
            </a:r>
            <a:r>
              <a:rPr lang="en-GB" sz="2400" dirty="0" smtClean="0">
                <a:ea typeface="Arial Unicode MS"/>
                <a:cs typeface="Arial Unicode MS"/>
              </a:rPr>
              <a:t> </a:t>
            </a:r>
            <a:r>
              <a:rPr lang="en-GB" sz="2000" dirty="0" smtClean="0">
                <a:solidFill>
                  <a:schemeClr val="tx2"/>
                </a:solidFill>
                <a:latin typeface="+mn-lt"/>
                <a:ea typeface="Arial Unicode MS"/>
                <a:cs typeface="Arial Unicode MS"/>
              </a:rPr>
              <a:t>as</a:t>
            </a:r>
            <a:r>
              <a:rPr lang="en-GB" sz="2000" dirty="0" smtClean="0">
                <a:latin typeface="+mn-lt"/>
                <a:ea typeface="Arial Unicode MS"/>
                <a:cs typeface="Arial Unicode MS"/>
              </a:rPr>
              <a:t> </a:t>
            </a:r>
            <a:r>
              <a:rPr lang="en-GB" sz="2000" dirty="0" smtClean="0">
                <a:latin typeface="+mn-lt"/>
              </a:rPr>
              <a:t>slit </a:t>
            </a:r>
            <a:r>
              <a:rPr lang="en-GB" sz="2000" dirty="0">
                <a:latin typeface="+mn-lt"/>
              </a:rPr>
              <a:t>size </a:t>
            </a:r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  <a:ea typeface="Arial Unicode MS"/>
                <a:cs typeface="Arial Unicode MS"/>
              </a:rPr>
              <a:t>⇩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828386" y="4906120"/>
            <a:ext cx="313947" cy="32612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85748" y="5047580"/>
            <a:ext cx="292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h</a:t>
            </a:r>
            <a:endParaRPr lang="en-GB" sz="2400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236813" y="6668473"/>
            <a:ext cx="4621187" cy="156680"/>
          </a:xfrm>
        </p:spPr>
        <p:txBody>
          <a:bodyPr/>
          <a:lstStyle/>
          <a:p>
            <a:pPr algn="ctr"/>
            <a:r>
              <a:rPr lang="en-US" smtClean="0"/>
              <a:t>CesrTA Collaboration Meeting</a:t>
            </a:r>
            <a:endParaRPr lang="en-GB" dirty="0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9173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251520" y="533400"/>
            <a:ext cx="8352928" cy="735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b="1" dirty="0" smtClean="0"/>
              <a:t>Vertical Beam Size Measurement using the Optical Diffraction Radiation (ODR)  model + Projected Vertical Polarisation Component (PVPC)</a:t>
            </a:r>
            <a:endParaRPr lang="en-GB" sz="1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4299" r="2896"/>
          <a:stretch/>
        </p:blipFill>
        <p:spPr bwMode="auto">
          <a:xfrm>
            <a:off x="225930" y="1555580"/>
            <a:ext cx="8591653" cy="281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12095" y="1186248"/>
            <a:ext cx="178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 smtClean="0"/>
              <a:t>P. Karataev et al.</a:t>
            </a:r>
            <a:endParaRPr lang="en-GB" sz="1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4854351"/>
            <a:ext cx="2952328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/>
              <a:t>Vertical polarisation component of 3-dimensional (</a:t>
            </a:r>
            <a:r>
              <a:rPr lang="el-GR" sz="1600" dirty="0" smtClean="0">
                <a:latin typeface="Calibri"/>
                <a:cs typeface="Calibri"/>
              </a:rPr>
              <a:t>θ</a:t>
            </a:r>
            <a:r>
              <a:rPr lang="en-GB" sz="1600" baseline="-25000" dirty="0" smtClean="0">
                <a:latin typeface="Calibri"/>
                <a:cs typeface="Calibri"/>
              </a:rPr>
              <a:t>x</a:t>
            </a:r>
            <a:r>
              <a:rPr lang="en-GB" sz="1600" dirty="0" smtClean="0">
                <a:latin typeface="Calibri"/>
                <a:cs typeface="Calibri"/>
              </a:rPr>
              <a:t>, </a:t>
            </a:r>
            <a:r>
              <a:rPr lang="el-GR" sz="1600" dirty="0" smtClean="0">
                <a:latin typeface="Calibri"/>
                <a:cs typeface="Calibri"/>
              </a:rPr>
              <a:t>θ</a:t>
            </a:r>
            <a:r>
              <a:rPr lang="en-GB" sz="1600" baseline="-25000" dirty="0" smtClean="0">
                <a:latin typeface="Calibri"/>
                <a:cs typeface="Calibri"/>
              </a:rPr>
              <a:t>y</a:t>
            </a:r>
            <a:r>
              <a:rPr lang="en-GB" sz="1600" dirty="0" smtClean="0">
                <a:latin typeface="Calibri"/>
                <a:cs typeface="Calibri"/>
              </a:rPr>
              <a:t>, Intensity)  </a:t>
            </a:r>
            <a:r>
              <a:rPr lang="en-GB" sz="1600" dirty="0" smtClean="0"/>
              <a:t>DR angular distribution.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563888" y="4854352"/>
            <a:ext cx="2232248" cy="1200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r>
              <a:rPr lang="en-GB" sz="1600" dirty="0"/>
              <a:t>PVPC </a:t>
            </a:r>
            <a:r>
              <a:rPr lang="en-GB" sz="1600" dirty="0" smtClean="0"/>
              <a:t>is obtained by integrating over </a:t>
            </a:r>
            <a:r>
              <a:rPr lang="el-GR" sz="1600" dirty="0">
                <a:cs typeface="Calibri"/>
              </a:rPr>
              <a:t>θ</a:t>
            </a:r>
            <a:r>
              <a:rPr lang="en-GB" sz="1600" baseline="-25000" dirty="0">
                <a:cs typeface="Calibri"/>
              </a:rPr>
              <a:t>x </a:t>
            </a:r>
            <a:r>
              <a:rPr lang="en-GB" sz="1600" dirty="0" smtClean="0">
                <a:cs typeface="Calibri"/>
              </a:rPr>
              <a:t>to collect more photons.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4854351"/>
            <a:ext cx="2615208" cy="1200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r>
              <a:rPr lang="en-GB" sz="1800" dirty="0" smtClean="0"/>
              <a:t>Visibility (</a:t>
            </a:r>
            <a:r>
              <a:rPr lang="en-GB" sz="1800" dirty="0" err="1" smtClean="0"/>
              <a:t>I</a:t>
            </a:r>
            <a:r>
              <a:rPr lang="en-GB" sz="1800" baseline="-25000" dirty="0" err="1" smtClean="0"/>
              <a:t>min</a:t>
            </a:r>
            <a:r>
              <a:rPr lang="en-GB" sz="1800" dirty="0" smtClean="0"/>
              <a:t>/I</a:t>
            </a:r>
            <a:r>
              <a:rPr lang="en-GB" sz="1800" baseline="-25000" dirty="0" smtClean="0"/>
              <a:t>max</a:t>
            </a:r>
            <a:r>
              <a:rPr lang="en-GB" sz="1800" dirty="0" smtClean="0"/>
              <a:t>) of the PVPC is sensitive to vertical beam size </a:t>
            </a:r>
            <a:r>
              <a:rPr lang="el-GR" sz="1800" dirty="0" smtClean="0">
                <a:latin typeface="Calibri"/>
                <a:cs typeface="Calibri"/>
              </a:rPr>
              <a:t>σ</a:t>
            </a:r>
            <a:r>
              <a:rPr lang="en-GB" sz="1800" baseline="-25000" dirty="0" smtClean="0">
                <a:latin typeface="Calibri"/>
                <a:cs typeface="Calibri"/>
              </a:rPr>
              <a:t>y</a:t>
            </a:r>
            <a:r>
              <a:rPr lang="en-GB" sz="1800" dirty="0" smtClean="0">
                <a:latin typeface="Calibri"/>
                <a:cs typeface="Calibri"/>
              </a:rPr>
              <a:t>.</a:t>
            </a:r>
            <a:endParaRPr lang="en-GB" sz="1800" dirty="0"/>
          </a:p>
        </p:txBody>
      </p:sp>
      <p:sp>
        <p:nvSpPr>
          <p:cNvPr id="11" name="Right Arrow 10"/>
          <p:cNvSpPr/>
          <p:nvPr/>
        </p:nvSpPr>
        <p:spPr>
          <a:xfrm>
            <a:off x="3059832" y="5301873"/>
            <a:ext cx="504056" cy="1526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>
            <a:off x="5796136" y="5301872"/>
            <a:ext cx="504056" cy="1526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A9C015-AC99-4318-B800-2F682B828B60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419600" y="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  <a:latin typeface="+mj-lt"/>
              </a:rPr>
              <a:t>Vertical Beam Size Detection</a:t>
            </a:r>
            <a:endParaRPr lang="en-US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CesrTA Collaboration Meeting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14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206504" y="563880"/>
            <a:ext cx="3863432" cy="25603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4266" t="5986" r="7038" b="33907"/>
          <a:stretch/>
        </p:blipFill>
        <p:spPr>
          <a:xfrm>
            <a:off x="20650" y="2057400"/>
            <a:ext cx="4185854" cy="40646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1337"/>
          <a:stretch>
            <a:fillRect/>
          </a:stretch>
        </p:blipFill>
        <p:spPr>
          <a:xfrm>
            <a:off x="3999338" y="3657600"/>
            <a:ext cx="4798344" cy="28194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547791" y="0"/>
            <a:ext cx="352000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</a:rPr>
              <a:t>L3 Layout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804248" y="3787045"/>
            <a:ext cx="0" cy="2224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1432" y="609600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 smtClean="0"/>
              <a:t>Technical drawings by N. Chritin</a:t>
            </a:r>
            <a:endParaRPr lang="en-GB" sz="1800" i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067944" y="1851016"/>
            <a:ext cx="39604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999338" y="5097760"/>
            <a:ext cx="39604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19672" y="1666350"/>
            <a:ext cx="2448272" cy="33855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/>
              <a:t>Electron beam direction</a:t>
            </a: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652120" y="3417713"/>
            <a:ext cx="194421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DR experiment</a:t>
            </a: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5995" y="2521130"/>
            <a:ext cx="4333605" cy="2889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811" b="17114"/>
          <a:stretch>
            <a:fillRect/>
          </a:stretch>
        </p:blipFill>
        <p:spPr>
          <a:xfrm>
            <a:off x="4442519" y="609600"/>
            <a:ext cx="4320481" cy="213360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048000" y="6661804"/>
            <a:ext cx="2820987" cy="152400"/>
          </a:xfrm>
        </p:spPr>
        <p:txBody>
          <a:bodyPr/>
          <a:lstStyle/>
          <a:p>
            <a:pPr algn="ctr"/>
            <a:r>
              <a:rPr lang="en-US" dirty="0" err="1" smtClean="0"/>
              <a:t>CesrTA</a:t>
            </a:r>
            <a:r>
              <a:rPr lang="en-US" dirty="0" smtClean="0"/>
              <a:t> Collaboration Meeting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534400" y="6672753"/>
            <a:ext cx="457200" cy="152400"/>
          </a:xfrm>
        </p:spPr>
        <p:txBody>
          <a:bodyPr/>
          <a:lstStyle/>
          <a:p>
            <a:pPr algn="r"/>
            <a:fld id="{1AA9C015-AC99-4318-B800-2F682B828B60}" type="slidenum">
              <a:rPr lang="en-GB" smtClean="0"/>
              <a:pPr algn="r"/>
              <a:t>7</a:t>
            </a:fld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084168" y="2073424"/>
            <a:ext cx="0" cy="1344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cxnSp>
        <p:nvCxnSpPr>
          <p:cNvPr id="27" name="Elbow Connector 26"/>
          <p:cNvCxnSpPr>
            <a:stCxn id="7" idx="1"/>
          </p:cNvCxnSpPr>
          <p:nvPr/>
        </p:nvCxnSpPr>
        <p:spPr>
          <a:xfrm rot="10800000" flipV="1">
            <a:off x="2771800" y="3617768"/>
            <a:ext cx="2880320" cy="68790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265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61668" y="533400"/>
            <a:ext cx="4288258" cy="217923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07503" y="144016"/>
            <a:ext cx="8136905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3564" y="762000"/>
            <a:ext cx="4402749" cy="2367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508445" y="2372412"/>
            <a:ext cx="4178355" cy="21233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5838" y="3695459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 smtClean="0"/>
              <a:t>Simulations by A. </a:t>
            </a:r>
            <a:r>
              <a:rPr lang="en-GB" sz="1800" i="1" dirty="0" err="1" smtClean="0"/>
              <a:t>Nosych</a:t>
            </a:r>
            <a:endParaRPr lang="en-GB" sz="1800" i="1" dirty="0" smtClean="0"/>
          </a:p>
          <a:p>
            <a:r>
              <a:rPr lang="en-GB" sz="1800" i="1" dirty="0" smtClean="0"/>
              <a:t>Technical drawings by N. </a:t>
            </a:r>
            <a:r>
              <a:rPr lang="en-GB" sz="1800" i="1" dirty="0" err="1" smtClean="0"/>
              <a:t>Chritin</a:t>
            </a:r>
            <a:endParaRPr lang="en-GB" sz="1800" i="1" dirty="0" smtClean="0"/>
          </a:p>
        </p:txBody>
      </p:sp>
      <p:pic>
        <p:nvPicPr>
          <p:cNvPr id="14" name="Picture 4" descr="D:\Personal\Materials\Results\odr\ibic\TD_efield_flat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43263" y="4890426"/>
            <a:ext cx="2191024" cy="141321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Personal\Materials\Results\odr\ibic\TD_efield_flat_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761280" y="4886555"/>
            <a:ext cx="2091146" cy="141152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9903" y="4395127"/>
            <a:ext cx="4896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E-field magnitude of a single bunch </a:t>
            </a:r>
            <a:r>
              <a:rPr lang="en-US" sz="1200" b="1" dirty="0"/>
              <a:t>pass in time domain </a:t>
            </a:r>
            <a:r>
              <a:rPr lang="en-US" sz="1200" b="1" dirty="0" smtClean="0"/>
              <a:t>(Gaussian bunch, length = [-4</a:t>
            </a:r>
            <a:r>
              <a:rPr lang="en-US" sz="1200" b="1" dirty="0" smtClean="0">
                <a:latin typeface="Symbol" pitchFamily="18" charset="2"/>
              </a:rPr>
              <a:t>s</a:t>
            </a:r>
            <a:r>
              <a:rPr lang="en-US" sz="1200" b="1" dirty="0" smtClean="0"/>
              <a:t>, 4</a:t>
            </a:r>
            <a:r>
              <a:rPr lang="en-US" sz="1200" b="1" dirty="0" smtClean="0">
                <a:latin typeface="Symbol" pitchFamily="18" charset="2"/>
              </a:rPr>
              <a:t>s</a:t>
            </a:r>
            <a:r>
              <a:rPr lang="en-US" sz="1200" b="1" dirty="0"/>
              <a:t>], </a:t>
            </a:r>
            <a:r>
              <a:rPr lang="en-US" sz="1200" b="1" dirty="0" smtClean="0">
                <a:latin typeface="Symbol" pitchFamily="18" charset="2"/>
              </a:rPr>
              <a:t>s </a:t>
            </a:r>
            <a:r>
              <a:rPr lang="en-US" sz="1200" b="1" dirty="0" smtClean="0"/>
              <a:t>= 10mm) </a:t>
            </a:r>
            <a:endParaRPr lang="en-US" sz="1200" b="1" dirty="0"/>
          </a:p>
        </p:txBody>
      </p:sp>
      <p:pic>
        <p:nvPicPr>
          <p:cNvPr id="17" name="Picture 18" descr="E:\ACE3P\_results\ODR\odr_mode2_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68397" y="4890426"/>
            <a:ext cx="2337951" cy="14226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953000" y="4410517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H-field surface tang complex magnitude (Loss map)</a:t>
            </a:r>
          </a:p>
          <a:p>
            <a:pPr algn="ctr"/>
            <a:r>
              <a:rPr lang="en-US" sz="1200" b="1" dirty="0"/>
              <a:t>Mode </a:t>
            </a:r>
            <a:r>
              <a:rPr lang="en-US" sz="1200" b="1" dirty="0" smtClean="0"/>
              <a:t>F </a:t>
            </a:r>
            <a:r>
              <a:rPr lang="en-US" sz="1200" b="1" dirty="0"/>
              <a:t>= 1.19 GHz, Q = 3309, </a:t>
            </a:r>
            <a:r>
              <a:rPr lang="en-US" sz="1200" b="1" dirty="0" smtClean="0"/>
              <a:t>P-loss </a:t>
            </a:r>
            <a:r>
              <a:rPr lang="en-US" sz="1200" b="1" dirty="0"/>
              <a:t>= 0.075 </a:t>
            </a:r>
            <a:r>
              <a:rPr lang="en-US" sz="1200" b="1" dirty="0" smtClean="0"/>
              <a:t>W</a:t>
            </a:r>
            <a:endParaRPr lang="en-US" sz="1200" b="1" dirty="0"/>
          </a:p>
        </p:txBody>
      </p:sp>
      <p:sp>
        <p:nvSpPr>
          <p:cNvPr id="21" name="Rectangle 20"/>
          <p:cNvSpPr/>
          <p:nvPr/>
        </p:nvSpPr>
        <p:spPr>
          <a:xfrm>
            <a:off x="304800" y="6324600"/>
            <a:ext cx="868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+mn-lt"/>
                <a:cs typeface="Times New Roman" pitchFamily="18" charset="0"/>
              </a:rPr>
              <a:t>Total power loss for 	               CHESS Operations ~ 35 W	        ODR Experiment: single10 </a:t>
            </a:r>
            <a:r>
              <a:rPr lang="en-US" sz="1200" b="1" dirty="0" err="1" smtClean="0">
                <a:latin typeface="+mn-lt"/>
                <a:cs typeface="Times New Roman" pitchFamily="18" charset="0"/>
              </a:rPr>
              <a:t>mA</a:t>
            </a:r>
            <a:r>
              <a:rPr lang="en-US" sz="1200" b="1" dirty="0" smtClean="0">
                <a:latin typeface="+mn-lt"/>
                <a:cs typeface="Times New Roman" pitchFamily="18" charset="0"/>
              </a:rPr>
              <a:t> bunch = 0.6 W</a:t>
            </a:r>
            <a:endParaRPr lang="en-US" sz="1200" b="1" dirty="0">
              <a:latin typeface="+mn-lt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7937" t="24176" r="15100" b="22135"/>
          <a:stretch/>
        </p:blipFill>
        <p:spPr>
          <a:xfrm>
            <a:off x="2777509" y="3200400"/>
            <a:ext cx="1489691" cy="737818"/>
          </a:xfrm>
          <a:prstGeom prst="rect">
            <a:avLst/>
          </a:prstGeom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Vacuum Chamber Assembly </a:t>
            </a:r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Collaboration Meeting</a:t>
            </a:r>
            <a:endParaRPr lang="en-GB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284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9903" y="296416"/>
            <a:ext cx="5464225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b="1" dirty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44713" y="2143083"/>
            <a:ext cx="6302718" cy="436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7436" b="14468"/>
          <a:stretch/>
        </p:blipFill>
        <p:spPr>
          <a:xfrm>
            <a:off x="223464" y="873140"/>
            <a:ext cx="5472608" cy="190366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Vacuum Chamber Assembly </a:t>
            </a:r>
            <a:endParaRPr lang="en-GB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Collaboration Meeting</a:t>
            </a:r>
            <a:endParaRPr lang="en-GB" dirty="0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591956" y="533400"/>
            <a:ext cx="2018644" cy="171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2838" y="4997924"/>
            <a:ext cx="1841331" cy="155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59456" y="2787760"/>
            <a:ext cx="1577410" cy="113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370" y="3950529"/>
            <a:ext cx="2004266" cy="10111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rmAutofit fontScale="47500" lnSpcReduction="20000"/>
          </a:bodyPr>
          <a:lstStyle/>
          <a:p>
            <a:r>
              <a:rPr lang="en-GB" dirty="0" smtClean="0"/>
              <a:t>Images taken during assembly at CERN and</a:t>
            </a:r>
            <a:r>
              <a:rPr lang="en-GB" dirty="0" smtClean="0"/>
              <a:t> Dec ‘12 </a:t>
            </a:r>
            <a:r>
              <a:rPr lang="en-GB" dirty="0" smtClean="0"/>
              <a:t>testing at Cornell.</a:t>
            </a:r>
            <a:endParaRPr lang="en-GB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19, 2013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8399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srTA_CLASSE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CesrTA_CLASSE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esrTA_CLASSE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esrTA_CLASSE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esrTA_CLASSE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esrTA_CLASSE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esrTA_CLASSE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esrTA_CLASSE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esrTA_CLASSE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CesrTA_CLASSE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CesrTA_CLASSE.potx</Template>
  <TotalTime>134025</TotalTime>
  <Words>2550</Words>
  <Application>Microsoft Macintosh PowerPoint</Application>
  <PresentationFormat>On-screen Show (4:3)</PresentationFormat>
  <Paragraphs>422</Paragraphs>
  <Slides>27</Slides>
  <Notes>1</Notes>
  <HiddenSlides>3</HiddenSlides>
  <MMClips>2</MMClips>
  <ScaleCrop>false</ScaleCrop>
  <HeadingPairs>
    <vt:vector size="4" baseType="variant">
      <vt:variant>
        <vt:lpstr>Design Template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CesrTA_CLASSE</vt:lpstr>
      <vt:lpstr>1_CesrTA_CLASSE</vt:lpstr>
      <vt:lpstr>2_CesrTA_CLASSE</vt:lpstr>
      <vt:lpstr>3_CesrTA_CLASSE</vt:lpstr>
      <vt:lpstr>4_CesrTA_CLASSE</vt:lpstr>
      <vt:lpstr>5_CesrTA_CLASSE</vt:lpstr>
      <vt:lpstr>6_CesrTA_CLASSE</vt:lpstr>
      <vt:lpstr>7_CesrTA_CLASSE</vt:lpstr>
      <vt:lpstr>8_CesrTA_CLASSE</vt:lpstr>
      <vt:lpstr>9_CesrTA_CLASSE</vt:lpstr>
      <vt:lpstr>Status of the ODR Project</vt:lpstr>
      <vt:lpstr>Topics</vt:lpstr>
      <vt:lpstr>Most recent experiments using Optical Diffraction Radiation (ODR) for beam diagnostics</vt:lpstr>
      <vt:lpstr>Slide 4</vt:lpstr>
      <vt:lpstr>Reminder: Diffraction Radiation</vt:lpstr>
      <vt:lpstr>Slide 6</vt:lpstr>
      <vt:lpstr>Slide 7</vt:lpstr>
      <vt:lpstr>Vacuum Chamber Assembly </vt:lpstr>
      <vt:lpstr>Vacuum Chamber Assembly </vt:lpstr>
      <vt:lpstr>Slide 10</vt:lpstr>
      <vt:lpstr>Preparation</vt:lpstr>
      <vt:lpstr>Project Goals</vt:lpstr>
      <vt:lpstr>Slide 13</vt:lpstr>
      <vt:lpstr>Slide 14</vt:lpstr>
      <vt:lpstr>ODR MS Results</vt:lpstr>
      <vt:lpstr>Slide 16</vt:lpstr>
      <vt:lpstr>5.3 GeV High Current Operations</vt:lpstr>
      <vt:lpstr>Future Plans</vt:lpstr>
      <vt:lpstr>Conclusions &amp; Plans</vt:lpstr>
      <vt:lpstr>Slide 20</vt:lpstr>
      <vt:lpstr>Slide 21</vt:lpstr>
      <vt:lpstr>Slide 22</vt:lpstr>
      <vt:lpstr>Phase 1 Experiment Simulations for CESRTA</vt:lpstr>
      <vt:lpstr>Slide 24</vt:lpstr>
      <vt:lpstr>Slide 25</vt:lpstr>
      <vt:lpstr>Slide 26</vt:lpstr>
      <vt:lpstr>Slide 27</vt:lpstr>
    </vt:vector>
  </TitlesOfParts>
  <Manager/>
  <Company>Cornell University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CesrTA_CLASSE Template</dc:title>
  <dc:subject>Standard CesrTA Template</dc:subject>
  <dc:creator>Mark A. Palmer</dc:creator>
  <cp:keywords/>
  <dc:description/>
  <cp:lastModifiedBy>Michael Billing</cp:lastModifiedBy>
  <cp:revision>599</cp:revision>
  <cp:lastPrinted>2012-02-10T14:16:47Z</cp:lastPrinted>
  <dcterms:created xsi:type="dcterms:W3CDTF">2013-02-18T19:46:04Z</dcterms:created>
  <dcterms:modified xsi:type="dcterms:W3CDTF">2013-02-19T12:14:11Z</dcterms:modified>
  <cp:category/>
  <cp:contentStatus>Draft</cp:contentStatus>
</cp:coreProperties>
</file>