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77" r:id="rId2"/>
  </p:sldMasterIdLst>
  <p:notesMasterIdLst>
    <p:notesMasterId r:id="rId11"/>
  </p:notesMasterIdLst>
  <p:handoutMasterIdLst>
    <p:handoutMasterId r:id="rId12"/>
  </p:handoutMasterIdLst>
  <p:sldIdLst>
    <p:sldId id="442" r:id="rId3"/>
    <p:sldId id="493" r:id="rId4"/>
    <p:sldId id="498" r:id="rId5"/>
    <p:sldId id="500" r:id="rId6"/>
    <p:sldId id="501" r:id="rId7"/>
    <p:sldId id="504" r:id="rId8"/>
    <p:sldId id="502" r:id="rId9"/>
    <p:sldId id="503" r:id="rId1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A780A"/>
    <a:srgbClr val="FFC000"/>
    <a:srgbClr val="A50021"/>
    <a:srgbClr val="000066"/>
    <a:srgbClr val="FFFFCC"/>
    <a:srgbClr val="FFFF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16" autoAdjust="0"/>
    <p:restoredTop sz="94691" autoAdjust="0"/>
  </p:normalViewPr>
  <p:slideViewPr>
    <p:cSldViewPr showGuides="1">
      <p:cViewPr>
        <p:scale>
          <a:sx n="100" d="100"/>
          <a:sy n="100" d="100"/>
        </p:scale>
        <p:origin x="-438" y="-84"/>
      </p:cViewPr>
      <p:guideLst>
        <p:guide orient="horz" pos="369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F4772-7283-6342-B09B-2747A391244D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6E04A-5C92-6B49-8C80-CF31CDFBA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250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defTabSz="989013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algn="r" defTabSz="989013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defTabSz="989013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algn="r" defTabSz="989013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fld id="{61816443-CFD1-4BC6-9AE9-AE54FF2E6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01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0A2930-753C-44C0-8D9E-8D379291C13E}" type="slidenum">
              <a:rPr lang="en-US"/>
              <a:pPr/>
              <a:t>1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6629400"/>
            <a:ext cx="9140825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6" name="Picture 6" descr="cesr_cornell"/>
          <p:cNvPicPr>
            <a:picLocks noChangeAspect="1" noChangeArrowheads="1"/>
          </p:cNvPicPr>
          <p:nvPr/>
        </p:nvPicPr>
        <p:blipFill>
          <a:blip r:embed="rId2" cstate="print"/>
          <a:srcRect b="14568"/>
          <a:stretch>
            <a:fillRect/>
          </a:stretch>
        </p:blipFill>
        <p:spPr bwMode="auto">
          <a:xfrm>
            <a:off x="3006725" y="3787775"/>
            <a:ext cx="3114675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NSF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459413"/>
            <a:ext cx="10668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DOE_S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5486400"/>
            <a:ext cx="103632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New 36in Head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logo_transparent_b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5457825"/>
            <a:ext cx="16764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133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22" y="-2"/>
            <a:ext cx="3733822" cy="826982"/>
            <a:chOff x="-22" y="-2"/>
            <a:chExt cx="3733822" cy="826982"/>
          </a:xfrm>
        </p:grpSpPr>
        <p:pic>
          <p:nvPicPr>
            <p:cNvPr id="12" name="Picture 2" descr="New 36in Header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l="81059" r="2312" b="22222"/>
            <a:stretch>
              <a:fillRect/>
            </a:stretch>
          </p:blipFill>
          <p:spPr bwMode="auto">
            <a:xfrm>
              <a:off x="-22" y="-2"/>
              <a:ext cx="3733822" cy="826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CUCLASSE 3line White.png"/>
            <p:cNvPicPr>
              <a:picLocks noChangeAspect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8116" y="12826"/>
              <a:ext cx="3547128" cy="801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14" descr="CLIC-Logo-Color-72.png"/>
          <p:cNvPicPr>
            <a:picLocks noChangeAspect="1"/>
          </p:cNvPicPr>
          <p:nvPr userDrawn="1"/>
        </p:nvPicPr>
        <p:blipFill>
          <a:blip r:embed="rId8"/>
          <a:srcRect l="12252" t="14239" r="14239" b="12252"/>
          <a:stretch>
            <a:fillRect/>
          </a:stretch>
        </p:blipFill>
        <p:spPr>
          <a:xfrm>
            <a:off x="0" y="492252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 January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SEY Update--CesrTA Collaboration Meeting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A1887-A07D-4145-B64F-42AEDE613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3340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53340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 January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SEY Update--CesrTA Collaboration Meeting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54D03-A3D1-4E6F-8CC9-030713870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5486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91440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657600"/>
            <a:ext cx="91440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 January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SEY Update--CesrTA Collaboration Meeting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5DD24-DF5F-4804-8F8B-BA08A364D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5486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609600"/>
            <a:ext cx="44958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4958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 January 2012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SEY Update--CesrTA Collaboration Meeting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C49FE-167B-464B-AD6A-2D5C2C2D0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6629400"/>
            <a:ext cx="9140825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6" descr="cesr_cornell"/>
          <p:cNvPicPr>
            <a:picLocks noChangeAspect="1" noChangeArrowheads="1"/>
          </p:cNvPicPr>
          <p:nvPr/>
        </p:nvPicPr>
        <p:blipFill>
          <a:blip r:embed="rId2" cstate="print"/>
          <a:srcRect b="14568"/>
          <a:stretch>
            <a:fillRect/>
          </a:stretch>
        </p:blipFill>
        <p:spPr bwMode="auto">
          <a:xfrm>
            <a:off x="3006725" y="3787775"/>
            <a:ext cx="3114675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NSF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459413"/>
            <a:ext cx="10668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DOE_S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5486400"/>
            <a:ext cx="103632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New 36in Head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logo_transparent_b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5457825"/>
            <a:ext cx="16764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133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22" y="-2"/>
            <a:ext cx="3733822" cy="826982"/>
            <a:chOff x="-22" y="-2"/>
            <a:chExt cx="3733822" cy="826982"/>
          </a:xfrm>
        </p:grpSpPr>
        <p:pic>
          <p:nvPicPr>
            <p:cNvPr id="12" name="Picture 2" descr="New 36in Header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l="81059" r="2312" b="22222"/>
            <a:stretch>
              <a:fillRect/>
            </a:stretch>
          </p:blipFill>
          <p:spPr bwMode="auto">
            <a:xfrm>
              <a:off x="-22" y="-2"/>
              <a:ext cx="3733822" cy="826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CUCLASSE 3line White.png"/>
            <p:cNvPicPr>
              <a:picLocks noChangeAspect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8116" y="12826"/>
              <a:ext cx="3547128" cy="801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14" descr="CLIC-Logo-Color-72.png"/>
          <p:cNvPicPr>
            <a:picLocks noChangeAspect="1"/>
          </p:cNvPicPr>
          <p:nvPr userDrawn="1"/>
        </p:nvPicPr>
        <p:blipFill>
          <a:blip r:embed="rId8"/>
          <a:srcRect l="12252" t="14239" r="14239" b="12252"/>
          <a:stretch>
            <a:fillRect/>
          </a:stretch>
        </p:blipFill>
        <p:spPr>
          <a:xfrm>
            <a:off x="0" y="492252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98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22 January 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SEY Update--</a:t>
            </a:r>
            <a:r>
              <a:rPr lang="en-US" dirty="0" err="1" smtClean="0">
                <a:solidFill>
                  <a:srgbClr val="000000"/>
                </a:solidFill>
              </a:rPr>
              <a:t>CesrTA</a:t>
            </a:r>
            <a:r>
              <a:rPr lang="en-US" dirty="0" smtClean="0">
                <a:solidFill>
                  <a:srgbClr val="000000"/>
                </a:solidFill>
              </a:rPr>
              <a:t> Collaboration Meeting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BCDD8-490A-4340-8AFB-91AE61DAC2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23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22 January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SEY Update--CesrTA Collaboration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70874-3092-4071-B45C-6F2C361E9A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988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44958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4958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22 January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SEY Update--CesrTA Collaboration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5CA85-AA39-4432-98C2-0D5FAC0BBE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559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097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22 January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SEY Update--CesrTA Collaboration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B77B7-64D3-4B07-BD7E-A2165380F6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70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22 January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SEY Update--CesrTA Collaboration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F2262-E4F8-4BEF-859F-74458A2AA4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25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 January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SEY Update--CesrTA Collaboration Meeting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BCDD8-490A-4340-8AFB-91AE61DAC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22 January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SEY Update--CesrTA Collaboration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4D2B1-ADAF-406C-A20F-5FCE36DE9D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41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1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22 January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SEY Update--CesrTA Collaboration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D2B08-6735-40AE-8CA8-B2EECA491B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154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22 January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SEY Update--CesrTA Collaboration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A16F7-328B-473B-BA85-A002BFC8AC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844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22 January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SEY Update--CesrTA Collaboration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A1887-A07D-4145-B64F-42AEDE613A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522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3340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53340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22 January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SEY Update--CesrTA Collaboration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54D03-A3D1-4E6F-8CC9-0307138700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553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5486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91440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657600"/>
            <a:ext cx="91440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22 January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SEY Update--CesrTA Collaboration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5DD24-DF5F-4804-8F8B-BA08A364D1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839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5486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609600"/>
            <a:ext cx="44958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4958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22 January 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SEY Update--CesrTA Collaboration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C49FE-167B-464B-AD6A-2D5C2C2D06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9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 January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SEY Update--CesrTA Collaboration Meeting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70874-3092-4071-B45C-6F2C361E9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44958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4958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 January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SEY Update--CesrTA Collaboration Meeting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5CA85-AA39-4432-98C2-0D5FAC0BB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097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 January 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SEY Update--CesrTA Collaboration Meeting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B77B7-64D3-4B07-BD7E-A2165380F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 January 2012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SEY Update--CesrTA Collaboration Meeting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F2262-E4F8-4BEF-859F-74458A2AA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 January 2012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SEY Update--CesrTA Collaboration Meeting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4D2B1-ADAF-406C-A20F-5FCE36DE9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1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 January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SEY Update--CesrTA Collaboration Meeting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D2B08-6735-40AE-8CA8-B2EECA491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22 January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SEY Update--CesrTA Collaboration Meeting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A16F7-328B-473B-BA85-A002BFC8A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New 36in Header"/>
          <p:cNvPicPr>
            <a:picLocks noChangeAspect="1" noChangeArrowheads="1"/>
          </p:cNvPicPr>
          <p:nvPr/>
        </p:nvPicPr>
        <p:blipFill>
          <a:blip r:embed="rId15" cstate="print"/>
          <a:srcRect l="81059" b="22222"/>
          <a:stretch>
            <a:fillRect/>
          </a:stretch>
        </p:blipFill>
        <p:spPr bwMode="auto">
          <a:xfrm>
            <a:off x="6400800" y="1"/>
            <a:ext cx="2743200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New 36in Header"/>
          <p:cNvPicPr>
            <a:picLocks noChangeAspect="1" noChangeArrowheads="1"/>
          </p:cNvPicPr>
          <p:nvPr/>
        </p:nvPicPr>
        <p:blipFill>
          <a:blip r:embed="rId15" cstate="print"/>
          <a:srcRect b="22222"/>
          <a:stretch>
            <a:fillRect/>
          </a:stretch>
        </p:blipFill>
        <p:spPr bwMode="auto">
          <a:xfrm>
            <a:off x="0" y="0"/>
            <a:ext cx="648637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096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629400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i="1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22 January 2012</a:t>
            </a: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629400"/>
            <a:ext cx="548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i="1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SEY Update--CesrTA Collaboration Meeting</a:t>
            </a:r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1" smtClean="0">
                <a:latin typeface="+mn-lt"/>
              </a:defRPr>
            </a:lvl1pPr>
          </a:lstStyle>
          <a:p>
            <a:pPr>
              <a:defRPr/>
            </a:pPr>
            <a:fld id="{06F6EE35-FBF3-459F-A2CB-5C95F0D812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0" y="6629400"/>
            <a:ext cx="9140825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541713" y="20637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0"/>
            <a:ext cx="6629400" cy="533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2743200" cy="533399"/>
            <a:chOff x="2133600" y="3810001"/>
            <a:chExt cx="2743200" cy="533399"/>
          </a:xfrm>
        </p:grpSpPr>
        <p:pic>
          <p:nvPicPr>
            <p:cNvPr id="14" name="Picture 2" descr="New 36in Header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 l="81059" b="22222"/>
            <a:stretch>
              <a:fillRect/>
            </a:stretch>
          </p:blipFill>
          <p:spPr bwMode="auto">
            <a:xfrm>
              <a:off x="2133600" y="3810001"/>
              <a:ext cx="2743200" cy="533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CUCLASSE 3line White.png"/>
            <p:cNvPicPr>
              <a:picLocks noChangeAspect="1"/>
            </p:cNvPicPr>
            <p:nvPr userDrawn="1"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209800" y="3818275"/>
              <a:ext cx="2287931" cy="516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id="1" dur="indefinite" restart="never" nodeType="tmRoot"/>
      </p:par>
    </p:tnLst>
  </p:timing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B31B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66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New 36in Header"/>
          <p:cNvPicPr>
            <a:picLocks noChangeAspect="1" noChangeArrowheads="1"/>
          </p:cNvPicPr>
          <p:nvPr/>
        </p:nvPicPr>
        <p:blipFill>
          <a:blip r:embed="rId15" cstate="print"/>
          <a:srcRect l="81059" b="22222"/>
          <a:stretch>
            <a:fillRect/>
          </a:stretch>
        </p:blipFill>
        <p:spPr bwMode="auto">
          <a:xfrm>
            <a:off x="6400800" y="1"/>
            <a:ext cx="2743200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New 36in Header"/>
          <p:cNvPicPr>
            <a:picLocks noChangeAspect="1" noChangeArrowheads="1"/>
          </p:cNvPicPr>
          <p:nvPr/>
        </p:nvPicPr>
        <p:blipFill>
          <a:blip r:embed="rId15" cstate="print"/>
          <a:srcRect b="22222"/>
          <a:stretch>
            <a:fillRect/>
          </a:stretch>
        </p:blipFill>
        <p:spPr bwMode="auto">
          <a:xfrm>
            <a:off x="0" y="0"/>
            <a:ext cx="648637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096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629400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i="1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22 January 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28800" y="6629400"/>
            <a:ext cx="548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i="1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SEY Update--CesrTA Collaboration Meeting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1" smtClean="0">
                <a:latin typeface="+mn-lt"/>
              </a:defRPr>
            </a:lvl1pPr>
          </a:lstStyle>
          <a:p>
            <a:pPr>
              <a:defRPr/>
            </a:pPr>
            <a:fld id="{06F6EE35-FBF3-459F-A2CB-5C95F0D812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0" y="6629400"/>
            <a:ext cx="9140825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541713" y="20637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0"/>
            <a:ext cx="6629400" cy="533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2743200" cy="533399"/>
            <a:chOff x="2133600" y="3810001"/>
            <a:chExt cx="2743200" cy="533399"/>
          </a:xfrm>
        </p:grpSpPr>
        <p:pic>
          <p:nvPicPr>
            <p:cNvPr id="14" name="Picture 2" descr="New 36in Header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 l="81059" b="22222"/>
            <a:stretch>
              <a:fillRect/>
            </a:stretch>
          </p:blipFill>
          <p:spPr bwMode="auto">
            <a:xfrm>
              <a:off x="2133600" y="3810001"/>
              <a:ext cx="2743200" cy="533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9" descr="CUCLASSE 3line White.png"/>
            <p:cNvPicPr>
              <a:picLocks noChangeAspect="1"/>
            </p:cNvPicPr>
            <p:nvPr userDrawn="1"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209800" y="3818275"/>
              <a:ext cx="2287931" cy="516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7127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B31B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66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838200"/>
            <a:ext cx="7772400" cy="1447800"/>
          </a:xfrm>
        </p:spPr>
        <p:txBody>
          <a:bodyPr/>
          <a:lstStyle/>
          <a:p>
            <a:r>
              <a:rPr lang="en-US" sz="2800" b="1" dirty="0"/>
              <a:t>In-Situ Secondary Electron Yield</a:t>
            </a:r>
            <a:br>
              <a:rPr lang="en-US" sz="2800" b="1" dirty="0"/>
            </a:br>
            <a:r>
              <a:rPr lang="en-US" sz="2800" b="1" dirty="0" smtClean="0"/>
              <a:t>Measurements for </a:t>
            </a:r>
            <a:r>
              <a:rPr lang="en-US" sz="2800" b="1" cap="small" dirty="0" err="1" smtClean="0"/>
              <a:t>CesrTA</a:t>
            </a:r>
            <a:r>
              <a:rPr lang="en-US" sz="2800" b="1" dirty="0" smtClean="0"/>
              <a:t>: Update</a:t>
            </a:r>
            <a:endParaRPr lang="en-US" sz="2800" b="1" i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362200"/>
            <a:ext cx="7772400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W. </a:t>
            </a:r>
            <a:r>
              <a:rPr lang="en-US" sz="2800" dirty="0" err="1" smtClean="0"/>
              <a:t>Hartung</a:t>
            </a:r>
            <a:r>
              <a:rPr lang="en-US" sz="2800" dirty="0" smtClean="0"/>
              <a:t>, C. Dennett, V. </a:t>
            </a:r>
            <a:r>
              <a:rPr lang="en-US" sz="2800" dirty="0" err="1" smtClean="0"/>
              <a:t>Omanovic</a:t>
            </a:r>
            <a:r>
              <a:rPr lang="en-US" sz="2800" dirty="0" smtClean="0"/>
              <a:t>, Y. Li,</a:t>
            </a:r>
            <a:br>
              <a:rPr lang="en-US" sz="2800" dirty="0" smtClean="0"/>
            </a:br>
            <a:r>
              <a:rPr lang="en-US" sz="2800" dirty="0" smtClean="0"/>
              <a:t>T. Moore </a:t>
            </a:r>
            <a:r>
              <a:rPr lang="en-US" sz="2800" i="1" dirty="0" smtClean="0"/>
              <a:t>for the C</a:t>
            </a:r>
            <a:r>
              <a:rPr lang="en-US" sz="2000" i="1" dirty="0" smtClean="0"/>
              <a:t>ESR</a:t>
            </a:r>
            <a:r>
              <a:rPr lang="en-US" sz="2800" i="1" dirty="0" smtClean="0"/>
              <a:t>TA Collaboration</a:t>
            </a:r>
            <a:endParaRPr lang="en-US" sz="2800" i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62000" y="3429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rgbClr val="B31B1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F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66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cap="small" dirty="0" err="1" smtClean="0">
                <a:solidFill>
                  <a:schemeClr val="tx1"/>
                </a:solidFill>
              </a:rPr>
              <a:t>Cesr</a:t>
            </a:r>
            <a:r>
              <a:rPr lang="en-US" sz="1800" dirty="0" err="1" smtClean="0">
                <a:solidFill>
                  <a:schemeClr val="tx1"/>
                </a:solidFill>
              </a:rPr>
              <a:t>TA</a:t>
            </a:r>
            <a:r>
              <a:rPr lang="en-US" sz="1800" dirty="0" smtClean="0">
                <a:solidFill>
                  <a:schemeClr val="tx1"/>
                </a:solidFill>
              </a:rPr>
              <a:t> Collaboration Meeting  ●  22 January 2013</a:t>
            </a:r>
            <a:endParaRPr lang="en-US" sz="18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In-Situ Apparatus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22 January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SEY Update--CesrTA Collaboration Meeting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76200" y="838200"/>
            <a:ext cx="4213143" cy="5212080"/>
            <a:chOff x="8401050" y="304800"/>
            <a:chExt cx="6153150" cy="7612062"/>
          </a:xfrm>
        </p:grpSpPr>
        <p:pic>
          <p:nvPicPr>
            <p:cNvPr id="19" name="Picture 187" descr="SEY-station-iso-view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01050" y="762000"/>
              <a:ext cx="6076950" cy="7154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ight Brace 19"/>
            <p:cNvSpPr/>
            <p:nvPr/>
          </p:nvSpPr>
          <p:spPr>
            <a:xfrm rot="1169858">
              <a:off x="12247903" y="3312642"/>
              <a:ext cx="400050" cy="3729037"/>
            </a:xfrm>
            <a:prstGeom prst="rightBrace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ight Brace 20"/>
            <p:cNvSpPr/>
            <p:nvPr/>
          </p:nvSpPr>
          <p:spPr>
            <a:xfrm rot="14395302">
              <a:off x="9973984" y="1530611"/>
              <a:ext cx="511904" cy="2741708"/>
            </a:xfrm>
            <a:prstGeom prst="rightBrace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ight Brace 21"/>
            <p:cNvSpPr/>
            <p:nvPr/>
          </p:nvSpPr>
          <p:spPr>
            <a:xfrm rot="16932647">
              <a:off x="12084967" y="-196734"/>
              <a:ext cx="385801" cy="4456286"/>
            </a:xfrm>
            <a:prstGeom prst="rightBrace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190"/>
            <p:cNvSpPr txBox="1">
              <a:spLocks noChangeArrowheads="1"/>
            </p:cNvSpPr>
            <p:nvPr/>
          </p:nvSpPr>
          <p:spPr bwMode="auto">
            <a:xfrm>
              <a:off x="12847637" y="4953000"/>
              <a:ext cx="1706563" cy="1033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45°</a:t>
              </a:r>
              <a:b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</a:b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Station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4" name="Straight Connector 23"/>
            <p:cNvCxnSpPr>
              <a:stCxn id="22" idx="1"/>
            </p:cNvCxnSpPr>
            <p:nvPr/>
          </p:nvCxnSpPr>
          <p:spPr>
            <a:xfrm rot="5400000" flipH="1" flipV="1">
              <a:off x="12133997" y="1403871"/>
              <a:ext cx="623673" cy="254332"/>
            </a:xfrm>
            <a:prstGeom prst="line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25" name="Straight Connector 24"/>
            <p:cNvCxnSpPr>
              <a:stCxn id="21" idx="1"/>
            </p:cNvCxnSpPr>
            <p:nvPr/>
          </p:nvCxnSpPr>
          <p:spPr>
            <a:xfrm rot="5400000" flipH="1">
              <a:off x="9273439" y="1851762"/>
              <a:ext cx="1308379" cy="348057"/>
            </a:xfrm>
            <a:prstGeom prst="line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</a:ln>
            <a:effectLst/>
          </p:spPr>
        </p:cxnSp>
        <p:sp>
          <p:nvSpPr>
            <p:cNvPr id="26" name="TextBox 190"/>
            <p:cNvSpPr txBox="1">
              <a:spLocks noChangeArrowheads="1"/>
            </p:cNvSpPr>
            <p:nvPr/>
          </p:nvSpPr>
          <p:spPr bwMode="auto">
            <a:xfrm>
              <a:off x="8656637" y="304800"/>
              <a:ext cx="2163763" cy="1033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Horizonta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l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/>
              </a:r>
              <a:b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</a:b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Station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TextBox 190"/>
            <p:cNvSpPr txBox="1">
              <a:spLocks noChangeArrowheads="1"/>
            </p:cNvSpPr>
            <p:nvPr/>
          </p:nvSpPr>
          <p:spPr bwMode="auto">
            <a:xfrm>
              <a:off x="11323637" y="634425"/>
              <a:ext cx="254476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Beam Pipe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876800" y="3276600"/>
            <a:ext cx="2343150" cy="2276475"/>
            <a:chOff x="933450" y="609600"/>
            <a:chExt cx="2343150" cy="2276475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450" y="609600"/>
              <a:ext cx="2343150" cy="227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Oval 30"/>
            <p:cNvSpPr/>
            <p:nvPr/>
          </p:nvSpPr>
          <p:spPr>
            <a:xfrm>
              <a:off x="2395728" y="1883664"/>
              <a:ext cx="71816" cy="762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 rot="8234171">
              <a:off x="2148840" y="2015619"/>
              <a:ext cx="152400" cy="164592"/>
              <a:chOff x="3276600" y="838200"/>
              <a:chExt cx="152400" cy="164592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3307080" y="838200"/>
                <a:ext cx="54864" cy="164592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276600" y="853439"/>
                <a:ext cx="76200" cy="12801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352800" y="896112"/>
                <a:ext cx="76200" cy="4571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 rot="10800000">
              <a:off x="2066544" y="1816608"/>
              <a:ext cx="152400" cy="164592"/>
              <a:chOff x="3276600" y="838200"/>
              <a:chExt cx="152400" cy="164592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3307080" y="838200"/>
                <a:ext cx="54864" cy="164592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276600" y="853439"/>
                <a:ext cx="76200" cy="12801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352800" y="896112"/>
                <a:ext cx="76200" cy="4571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944" y="914400"/>
            <a:ext cx="1720691" cy="18288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924800" y="1302603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66"/>
                </a:solidFill>
                <a:latin typeface="Arial"/>
              </a:rPr>
              <a:t>TiN</a:t>
            </a:r>
            <a:r>
              <a:rPr lang="en-US" sz="2400" dirty="0" smtClean="0">
                <a:solidFill>
                  <a:srgbClr val="000066"/>
                </a:solidFill>
                <a:latin typeface="Arial"/>
              </a:rPr>
              <a:t>-</a:t>
            </a:r>
            <a:br>
              <a:rPr lang="en-US" sz="2400" dirty="0" smtClean="0">
                <a:solidFill>
                  <a:srgbClr val="000066"/>
                </a:solidFill>
                <a:latin typeface="Arial"/>
              </a:rPr>
            </a:br>
            <a:r>
              <a:rPr lang="en-US" sz="2400" dirty="0" smtClean="0">
                <a:solidFill>
                  <a:srgbClr val="000066"/>
                </a:solidFill>
                <a:latin typeface="Arial"/>
              </a:rPr>
              <a:t>coated</a:t>
            </a:r>
          </a:p>
          <a:p>
            <a:r>
              <a:rPr lang="en-US" sz="2400" dirty="0" smtClean="0">
                <a:solidFill>
                  <a:srgbClr val="000066"/>
                </a:solidFill>
                <a:latin typeface="Arial"/>
              </a:rPr>
              <a:t>sample</a:t>
            </a:r>
            <a:endParaRPr lang="en-US" sz="2400" dirty="0">
              <a:solidFill>
                <a:srgbClr val="000066"/>
              </a:solidFill>
              <a:latin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00600" y="571053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Arial"/>
              </a:rPr>
              <a:t>“Beam’s eye” view</a:t>
            </a:r>
            <a:endParaRPr lang="en-US" sz="2400" dirty="0">
              <a:solidFill>
                <a:srgbClr val="000066"/>
              </a:solidFill>
              <a:latin typeface="Arial"/>
            </a:endParaRPr>
          </a:p>
        </p:txBody>
      </p:sp>
      <p:pic>
        <p:nvPicPr>
          <p:cNvPr id="43" name="Picture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6376"/>
          <a:stretch/>
        </p:blipFill>
        <p:spPr bwMode="auto">
          <a:xfrm>
            <a:off x="4572000" y="914400"/>
            <a:ext cx="156754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47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SEY Samples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22 January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SEY Update--CesrTA Collaboration Meeting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706366"/>
              </p:ext>
            </p:extLst>
          </p:nvPr>
        </p:nvGraphicFramePr>
        <p:xfrm>
          <a:off x="381000" y="1295400"/>
          <a:ext cx="8341678" cy="45720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991043"/>
                <a:gridCol w="2511743"/>
                <a:gridCol w="3838892"/>
              </a:tblGrid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Material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Dates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Comments</a:t>
                      </a:r>
                      <a:endParaRPr lang="en-US" sz="20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/>
                        <a:t>TiN</a:t>
                      </a:r>
                      <a:r>
                        <a:rPr lang="en-US" sz="2000" dirty="0" smtClean="0"/>
                        <a:t> 1</a:t>
                      </a:r>
                      <a:r>
                        <a:rPr lang="en-US" sz="2000" baseline="0" dirty="0" smtClean="0"/>
                        <a:t>st pair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Jan 2010-Aug 2010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Samples from SLAC</a:t>
                      </a:r>
                      <a:endParaRPr lang="en-US" sz="20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Al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Aug 2010-Nov 2010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6061-T6 alloy</a:t>
                      </a:r>
                      <a:endParaRPr lang="en-US" sz="20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Amorphous C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Nov 2010-Jan 2011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Coating by CERN</a:t>
                      </a:r>
                      <a:endParaRPr lang="en-US" sz="20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Diamond-like</a:t>
                      </a:r>
                      <a:r>
                        <a:rPr lang="en-US" sz="2000" baseline="0" dirty="0" smtClean="0"/>
                        <a:t> C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Sep 2011-Nov</a:t>
                      </a:r>
                      <a:r>
                        <a:rPr lang="en-US" sz="2000" baseline="0" dirty="0" smtClean="0"/>
                        <a:t> 2011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Coating</a:t>
                      </a:r>
                      <a:r>
                        <a:rPr lang="en-US" sz="2000" baseline="0" dirty="0" smtClean="0"/>
                        <a:t> by KEK</a:t>
                      </a:r>
                      <a:endParaRPr lang="en-US" sz="20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/>
                        <a:t>TiN</a:t>
                      </a:r>
                      <a:r>
                        <a:rPr lang="en-US" sz="2000" dirty="0" smtClean="0"/>
                        <a:t> 2</a:t>
                      </a:r>
                      <a:r>
                        <a:rPr lang="en-US" sz="2000" baseline="0" dirty="0" smtClean="0"/>
                        <a:t>nd</a:t>
                      </a:r>
                      <a:r>
                        <a:rPr lang="en-US" sz="2000" dirty="0" smtClean="0"/>
                        <a:t> pair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Nov 2011-Mar 2012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Samples from SLAC</a:t>
                      </a:r>
                      <a:endParaRPr lang="en-US" sz="20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Cu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Mar 2012-Jul 2012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OFC 101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Stainless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steel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Aug 2012-Oct 2012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316-series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/>
                        <a:t>TiN</a:t>
                      </a:r>
                      <a:r>
                        <a:rPr lang="en-US" sz="2000" dirty="0" smtClean="0"/>
                        <a:t> 2</a:t>
                      </a:r>
                      <a:r>
                        <a:rPr lang="en-US" sz="2000" baseline="0" dirty="0" smtClean="0"/>
                        <a:t>nd</a:t>
                      </a:r>
                      <a:r>
                        <a:rPr lang="en-US" sz="2000" dirty="0" smtClean="0"/>
                        <a:t> pair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Oct 2012-Jan 2013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Recondition</a:t>
                      </a:r>
                      <a:r>
                        <a:rPr lang="en-US" sz="2000" baseline="0" dirty="0" smtClean="0"/>
                        <a:t> a</a:t>
                      </a:r>
                      <a:r>
                        <a:rPr lang="en-US" sz="2000" dirty="0" smtClean="0"/>
                        <a:t>fter air</a:t>
                      </a:r>
                      <a:r>
                        <a:rPr lang="en-US" sz="2000" baseline="0" dirty="0" smtClean="0"/>
                        <a:t> exposure</a:t>
                      </a:r>
                      <a:endParaRPr lang="en-US" sz="20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Al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Jan 2013-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6063 alloy</a:t>
                      </a:r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</a:t>
            </a:r>
            <a:r>
              <a:rPr lang="en-US" dirty="0" smtClean="0"/>
              <a:t>conditioning: Peak SEY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22 January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SEY Update--CesrTA Collaboration Meeting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6029980"/>
            <a:ext cx="89114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solidFill>
                  <a:prstClr val="black"/>
                </a:solidFill>
                <a:latin typeface="Calibri"/>
              </a:rPr>
              <a:t>Beam conditioning of SEY samples (center, </a:t>
            </a:r>
            <a:r>
              <a:rPr lang="en-US" sz="2800" b="1" kern="0" dirty="0" err="1" smtClean="0">
                <a:solidFill>
                  <a:prstClr val="black"/>
                </a:solidFill>
                <a:latin typeface="Calibri"/>
              </a:rPr>
              <a:t>inc.</a:t>
            </a:r>
            <a:r>
              <a:rPr lang="en-US" sz="2800" b="1" kern="0" dirty="0" smtClean="0">
                <a:solidFill>
                  <a:prstClr val="black"/>
                </a:solidFill>
                <a:latin typeface="Calibri"/>
              </a:rPr>
              <a:t> angle = 25°)</a:t>
            </a:r>
            <a:endParaRPr lang="en-US" sz="2800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57200"/>
            <a:ext cx="4506354" cy="566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057" y="457200"/>
            <a:ext cx="4511943" cy="566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14400" y="9099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/>
              </a:rPr>
              <a:t>Horiz</a:t>
            </a:r>
            <a:r>
              <a:rPr lang="en-US" sz="2400" dirty="0" smtClean="0">
                <a:solidFill>
                  <a:srgbClr val="FF0000"/>
                </a:solidFill>
                <a:latin typeface="Arial"/>
              </a:rPr>
              <a:t>.</a:t>
            </a:r>
            <a:endParaRPr lang="en-US" sz="24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990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/>
              </a:rPr>
              <a:t>45°</a:t>
            </a:r>
            <a:endParaRPr lang="en-US" sz="2400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664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</a:t>
            </a:r>
            <a:r>
              <a:rPr lang="en-US" dirty="0" smtClean="0"/>
              <a:t>conditioning: Peak SEY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22 January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SEY Update--CesrTA Collaboration Meeting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08" y="6029980"/>
            <a:ext cx="91133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solidFill>
                  <a:prstClr val="black"/>
                </a:solidFill>
                <a:latin typeface="Calibri"/>
              </a:rPr>
              <a:t>Conditioning </a:t>
            </a:r>
            <a:r>
              <a:rPr lang="en-US" sz="2800" b="1" kern="0" dirty="0" err="1" smtClean="0">
                <a:solidFill>
                  <a:prstClr val="black"/>
                </a:solidFill>
                <a:latin typeface="Calibri"/>
              </a:rPr>
              <a:t>vs</a:t>
            </a:r>
            <a:r>
              <a:rPr lang="en-US" sz="2800" b="1" kern="0" dirty="0" smtClean="0">
                <a:solidFill>
                  <a:prstClr val="black"/>
                </a:solidFill>
                <a:latin typeface="Calibri"/>
              </a:rPr>
              <a:t> reconditioning: </a:t>
            </a:r>
            <a:r>
              <a:rPr lang="en-US" sz="2800" b="1" kern="0" dirty="0" err="1" smtClean="0">
                <a:solidFill>
                  <a:prstClr val="black"/>
                </a:solidFill>
                <a:latin typeface="Calibri"/>
              </a:rPr>
              <a:t>TiN</a:t>
            </a:r>
            <a:r>
              <a:rPr lang="en-US" sz="2800" b="1" kern="0" dirty="0" smtClean="0">
                <a:solidFill>
                  <a:prstClr val="black"/>
                </a:solidFill>
                <a:latin typeface="Calibri"/>
              </a:rPr>
              <a:t> (center, </a:t>
            </a:r>
            <a:r>
              <a:rPr lang="en-US" sz="2800" b="1" kern="0" dirty="0" err="1" smtClean="0">
                <a:solidFill>
                  <a:prstClr val="black"/>
                </a:solidFill>
                <a:latin typeface="Calibri"/>
              </a:rPr>
              <a:t>inc.</a:t>
            </a:r>
            <a:r>
              <a:rPr lang="en-US" sz="2800" b="1" kern="0" dirty="0" smtClean="0">
                <a:solidFill>
                  <a:prstClr val="black"/>
                </a:solidFill>
                <a:latin typeface="Calibri"/>
              </a:rPr>
              <a:t> angle = 25°)</a:t>
            </a:r>
            <a:endParaRPr lang="en-US" sz="2800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498450" cy="566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85" y="457200"/>
            <a:ext cx="4514115" cy="566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14400" y="9099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/>
              </a:rPr>
              <a:t>Horiz</a:t>
            </a:r>
            <a:r>
              <a:rPr lang="en-US" sz="2400" dirty="0" smtClean="0">
                <a:solidFill>
                  <a:srgbClr val="FF0000"/>
                </a:solidFill>
                <a:latin typeface="Arial"/>
              </a:rPr>
              <a:t>.</a:t>
            </a:r>
            <a:endParaRPr lang="en-US" sz="24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990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/>
              </a:rPr>
              <a:t>45°</a:t>
            </a:r>
            <a:endParaRPr lang="en-US" sz="2400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42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Conditioned Samples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22 January 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SEY Update--CesrTA Collaboration Meeting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19" y="533400"/>
            <a:ext cx="689488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4800" y="6029980"/>
            <a:ext cx="8597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solidFill>
                  <a:prstClr val="black"/>
                </a:solidFill>
                <a:latin typeface="Calibri"/>
              </a:rPr>
              <a:t>SEY </a:t>
            </a:r>
            <a:r>
              <a:rPr lang="en-US" sz="2800" b="1" kern="0" dirty="0" err="1" smtClean="0">
                <a:solidFill>
                  <a:prstClr val="black"/>
                </a:solidFill>
                <a:latin typeface="Calibri"/>
              </a:rPr>
              <a:t>vs</a:t>
            </a:r>
            <a:r>
              <a:rPr lang="en-US" sz="2800" b="1" kern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b="1" kern="0" dirty="0" smtClean="0">
                <a:solidFill>
                  <a:prstClr val="black"/>
                </a:solidFill>
                <a:latin typeface="Calibri"/>
              </a:rPr>
              <a:t>energy after conditioning (ce</a:t>
            </a:r>
            <a:r>
              <a:rPr lang="en-US" sz="2800" b="1" kern="0" dirty="0" smtClean="0">
                <a:solidFill>
                  <a:prstClr val="black"/>
                </a:solidFill>
                <a:latin typeface="Calibri"/>
              </a:rPr>
              <a:t>nter, </a:t>
            </a:r>
            <a:r>
              <a:rPr lang="en-US" sz="2800" b="1" kern="0" dirty="0" err="1" smtClean="0">
                <a:solidFill>
                  <a:prstClr val="black"/>
                </a:solidFill>
                <a:latin typeface="Calibri"/>
              </a:rPr>
              <a:t>inc</a:t>
            </a:r>
            <a:r>
              <a:rPr lang="en-US" sz="2800" b="1" kern="0" dirty="0" err="1" smtClean="0">
                <a:solidFill>
                  <a:prstClr val="black"/>
                </a:solidFill>
                <a:latin typeface="Calibri"/>
              </a:rPr>
              <a:t>.</a:t>
            </a:r>
            <a:r>
              <a:rPr lang="en-US" sz="2800" b="1" kern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b="1" kern="0" dirty="0" smtClean="0">
                <a:solidFill>
                  <a:prstClr val="black"/>
                </a:solidFill>
                <a:latin typeface="Calibri"/>
              </a:rPr>
              <a:t>angle </a:t>
            </a:r>
            <a:r>
              <a:rPr lang="en-US" sz="2800" b="1" kern="0" dirty="0" smtClean="0">
                <a:solidFill>
                  <a:prstClr val="black"/>
                </a:solidFill>
                <a:latin typeface="Calibri"/>
              </a:rPr>
              <a:t>= </a:t>
            </a:r>
            <a:r>
              <a:rPr lang="en-US" sz="2800" b="1" kern="0" dirty="0" smtClean="0">
                <a:solidFill>
                  <a:prstClr val="black"/>
                </a:solidFill>
                <a:latin typeface="Calibri"/>
              </a:rPr>
              <a:t>25</a:t>
            </a:r>
            <a:r>
              <a:rPr lang="en-US" sz="2800" b="1" kern="0" dirty="0" smtClean="0">
                <a:solidFill>
                  <a:prstClr val="black"/>
                </a:solidFill>
                <a:latin typeface="Calibri"/>
              </a:rPr>
              <a:t>°)</a:t>
            </a:r>
            <a:endParaRPr lang="en-US" sz="2800" kern="0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68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504" y="457200"/>
            <a:ext cx="4507496" cy="566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516400" cy="566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</a:t>
            </a:r>
            <a:r>
              <a:rPr lang="en-US" dirty="0" smtClean="0"/>
              <a:t>conditioning: SEY </a:t>
            </a:r>
            <a:r>
              <a:rPr lang="en-US" dirty="0" err="1" smtClean="0"/>
              <a:t>vs</a:t>
            </a:r>
            <a:r>
              <a:rPr lang="en-US" dirty="0" smtClean="0"/>
              <a:t> position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22 January 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SEY Update--CesrTA Collaboration Meeting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6029980"/>
            <a:ext cx="8539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solidFill>
                  <a:prstClr val="black"/>
                </a:solidFill>
                <a:latin typeface="Calibri"/>
              </a:rPr>
              <a:t>Beam conditioning </a:t>
            </a:r>
            <a:r>
              <a:rPr lang="en-US" sz="2800" b="1" kern="0" dirty="0" err="1" smtClean="0">
                <a:solidFill>
                  <a:prstClr val="black"/>
                </a:solidFill>
                <a:latin typeface="Calibri"/>
              </a:rPr>
              <a:t>vs</a:t>
            </a:r>
            <a:r>
              <a:rPr lang="en-US" sz="2800" b="1" kern="0" dirty="0" smtClean="0">
                <a:solidFill>
                  <a:prstClr val="black"/>
                </a:solidFill>
                <a:latin typeface="Calibri"/>
              </a:rPr>
              <a:t> azimuth (</a:t>
            </a:r>
            <a:r>
              <a:rPr lang="en-US" sz="2800" b="1" kern="0" dirty="0" err="1" smtClean="0">
                <a:solidFill>
                  <a:prstClr val="black"/>
                </a:solidFill>
                <a:latin typeface="Calibri"/>
              </a:rPr>
              <a:t>inc.</a:t>
            </a:r>
            <a:r>
              <a:rPr lang="en-US" sz="2800" b="1" kern="0" dirty="0" smtClean="0">
                <a:solidFill>
                  <a:prstClr val="black"/>
                </a:solidFill>
                <a:latin typeface="Calibri"/>
              </a:rPr>
              <a:t> beam = 405 </a:t>
            </a:r>
            <a:r>
              <a:rPr lang="en-US" sz="2800" b="1" kern="0" dirty="0" err="1" smtClean="0">
                <a:solidFill>
                  <a:prstClr val="black"/>
                </a:solidFill>
                <a:latin typeface="Calibri"/>
              </a:rPr>
              <a:t>eV</a:t>
            </a:r>
            <a:r>
              <a:rPr lang="en-US" sz="2800" b="1" kern="0" dirty="0" smtClean="0">
                <a:solidFill>
                  <a:prstClr val="black"/>
                </a:solidFill>
                <a:latin typeface="Calibri"/>
              </a:rPr>
              <a:t>,  25°)</a:t>
            </a:r>
            <a:endParaRPr lang="en-US" sz="28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2438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/>
              </a:rPr>
              <a:t>Stainless steel</a:t>
            </a:r>
            <a:endParaRPr lang="en-US" sz="24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914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/>
              </a:rPr>
              <a:t>TiN</a:t>
            </a:r>
            <a:r>
              <a:rPr lang="en-US" sz="2400" dirty="0" smtClean="0">
                <a:solidFill>
                  <a:srgbClr val="FF0000"/>
                </a:solidFill>
                <a:latin typeface="Arial"/>
              </a:rPr>
              <a:t> after air exp.</a:t>
            </a:r>
            <a:endParaRPr lang="en-US" sz="2400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302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22 January 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SEY Update--CesrTA Collaboration Meeting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BCDD8-490A-4340-8AFB-91AE61DAC2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457200" y="762000"/>
            <a:ext cx="8153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B31B1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F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66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0066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B31B1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B31B1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progress/plans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B31B1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Monitor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SEY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vs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time after conditioning, with samples in vacuum (done for Cu and reconditioned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TiN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kern="0" dirty="0" err="1" smtClean="0">
                <a:solidFill>
                  <a:srgbClr val="000000"/>
                </a:solidFill>
                <a:latin typeface="Arial"/>
              </a:rPr>
              <a:t>Remeasure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 SEY in Blue Room after exposure to air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Interpret results so far;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correct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for systematic effects and connect measurements to SEY models, including SEY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vs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incident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angle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and SEY at low energy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Near term: </a:t>
            </a:r>
            <a:r>
              <a:rPr lang="en-US" kern="0" dirty="0">
                <a:solidFill>
                  <a:srgbClr val="000000"/>
                </a:solidFill>
                <a:latin typeface="Arial"/>
              </a:rPr>
              <a:t>m</a:t>
            </a:r>
            <a:r>
              <a:rPr lang="en-US" kern="0" baseline="0" dirty="0" smtClean="0">
                <a:solidFill>
                  <a:srgbClr val="000000"/>
                </a:solidFill>
                <a:latin typeface="Arial"/>
              </a:rPr>
              <a:t>easure Al-6063, then new</a:t>
            </a:r>
            <a:r>
              <a:rPr lang="en-US" kern="0" dirty="0" smtClean="0">
                <a:solidFill>
                  <a:srgbClr val="000000"/>
                </a:solidFill>
                <a:latin typeface="Arial"/>
              </a:rPr>
              <a:t> amorphous carbon samples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400912"/>
      </p:ext>
    </p:extLst>
  </p:cSld>
  <p:clrMapOvr>
    <a:masterClrMapping/>
  </p:clrMapOvr>
</p:sld>
</file>

<file path=ppt/theme/theme1.xml><?xml version="1.0" encoding="utf-8"?>
<a:theme xmlns:a="http://schemas.openxmlformats.org/drawingml/2006/main" name="CesrTA_CLASSE">
  <a:themeElements>
    <a:clrScheme name="1_CesrTA_Review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CesrTA_Revi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esrTA_Review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srTA_Review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esrTA_CLASSE">
  <a:themeElements>
    <a:clrScheme name="1_CesrTA_Review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CesrTA_Revi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esrTA_Review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srTA_Review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CesrTA_CLASSE</Template>
  <TotalTime>590</TotalTime>
  <Words>341</Words>
  <Application>Microsoft Office PowerPoint</Application>
  <PresentationFormat>On-screen Show (4:3)</PresentationFormat>
  <Paragraphs>83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CesrTA_CLASSE</vt:lpstr>
      <vt:lpstr>1_CesrTA_CLASSE</vt:lpstr>
      <vt:lpstr>In-Situ Secondary Electron Yield Measurements for CesrTA: Update</vt:lpstr>
      <vt:lpstr>In-Situ Apparatus</vt:lpstr>
      <vt:lpstr>SEY Samples</vt:lpstr>
      <vt:lpstr>Beam conditioning: Peak SEY </vt:lpstr>
      <vt:lpstr>Beam conditioning: Peak SEY</vt:lpstr>
      <vt:lpstr>Conditioned Samples</vt:lpstr>
      <vt:lpstr>Beam conditioning: SEY vs position</vt:lpstr>
      <vt:lpstr>Conclusion</vt:lpstr>
    </vt:vector>
  </TitlesOfParts>
  <Company>LEPP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SEY and RFA Studies</dc:title>
  <dc:subject>Electron Growth and Mitigation</dc:subject>
  <dc:creator>wh29</dc:creator>
  <cp:lastModifiedBy>Walter Hartung</cp:lastModifiedBy>
  <cp:revision>136</cp:revision>
  <dcterms:created xsi:type="dcterms:W3CDTF">2012-08-29T12:35:55Z</dcterms:created>
  <dcterms:modified xsi:type="dcterms:W3CDTF">2013-01-22T16:51:52Z</dcterms:modified>
  <cp:contentStatus>Draft</cp:contentStatus>
</cp:coreProperties>
</file>