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39" r:id="rId2"/>
    <p:sldMasterId id="2147483753" r:id="rId3"/>
    <p:sldMasterId id="2147483767" r:id="rId4"/>
    <p:sldMasterId id="2147483781" r:id="rId5"/>
    <p:sldMasterId id="2147483843" r:id="rId6"/>
    <p:sldMasterId id="2147483882" r:id="rId7"/>
    <p:sldMasterId id="2147483896" r:id="rId8"/>
    <p:sldMasterId id="2147483910" r:id="rId9"/>
    <p:sldMasterId id="2147483924" r:id="rId10"/>
  </p:sldMasterIdLst>
  <p:notesMasterIdLst>
    <p:notesMasterId r:id="rId27"/>
  </p:notesMasterIdLst>
  <p:handoutMasterIdLst>
    <p:handoutMasterId r:id="rId28"/>
  </p:handoutMasterIdLst>
  <p:sldIdLst>
    <p:sldId id="459" r:id="rId11"/>
    <p:sldId id="457" r:id="rId12"/>
    <p:sldId id="464" r:id="rId13"/>
    <p:sldId id="461" r:id="rId14"/>
    <p:sldId id="466" r:id="rId15"/>
    <p:sldId id="462" r:id="rId16"/>
    <p:sldId id="467" r:id="rId17"/>
    <p:sldId id="469" r:id="rId18"/>
    <p:sldId id="470" r:id="rId19"/>
    <p:sldId id="471" r:id="rId20"/>
    <p:sldId id="472" r:id="rId21"/>
    <p:sldId id="473" r:id="rId22"/>
    <p:sldId id="474" r:id="rId23"/>
    <p:sldId id="468" r:id="rId24"/>
    <p:sldId id="465" r:id="rId25"/>
    <p:sldId id="475" r:id="rId2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0066"/>
    <a:srgbClr val="FFFFCC"/>
    <a:srgbClr val="FFFFFF"/>
    <a:srgbClr val="CC006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0" autoAdjust="0"/>
    <p:restoredTop sz="94691" autoAdjust="0"/>
  </p:normalViewPr>
  <p:slideViewPr>
    <p:cSldViewPr showGuides="1">
      <p:cViewPr>
        <p:scale>
          <a:sx n="100" d="100"/>
          <a:sy n="100" d="100"/>
        </p:scale>
        <p:origin x="-750" y="-228"/>
      </p:cViewPr>
      <p:guideLst>
        <p:guide orient="horz" pos="369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F4772-7283-6342-B09B-2747A391244D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6E04A-5C92-6B49-8C80-CF31CDFBA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37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defTabSz="989013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 defTabSz="989013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defTabSz="989013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 defTabSz="989013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fld id="{61816443-CFD1-4BC6-9AE9-AE54FF2E6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582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jpeg"/><Relationship Id="rId7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6" name="Picture 6" descr="cesr_cornell"/>
          <p:cNvPicPr>
            <a:picLocks noChangeAspect="1" noChangeArrowheads="1"/>
          </p:cNvPicPr>
          <p:nvPr/>
        </p:nvPicPr>
        <p:blipFill>
          <a:blip r:embed="rId2" cstate="print"/>
          <a:srcRect b="14568"/>
          <a:stretch>
            <a:fillRect/>
          </a:stretch>
        </p:blipFill>
        <p:spPr bwMode="auto">
          <a:xfrm>
            <a:off x="3006725" y="3787775"/>
            <a:ext cx="31146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NSF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459413"/>
            <a:ext cx="10668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DOE_S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486400"/>
            <a:ext cx="103632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ew 36in Hea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logo_transparent_b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457825"/>
            <a:ext cx="16764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22" y="-2"/>
            <a:ext cx="3733822" cy="826982"/>
            <a:chOff x="-22" y="-2"/>
            <a:chExt cx="3733822" cy="826982"/>
          </a:xfrm>
        </p:grpSpPr>
        <p:pic>
          <p:nvPicPr>
            <p:cNvPr id="12" name="Picture 2" descr="New 36in Header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l="81059" r="2312" b="22222"/>
            <a:stretch>
              <a:fillRect/>
            </a:stretch>
          </p:blipFill>
          <p:spPr bwMode="auto">
            <a:xfrm>
              <a:off x="-22" y="-2"/>
              <a:ext cx="3733822" cy="826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CUCLASSE 3line White.png"/>
            <p:cNvPicPr>
              <a:picLocks noChangeAspect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8116" y="12826"/>
              <a:ext cx="3547128" cy="80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14" descr="CLIC-Logo-Color-72.png"/>
          <p:cNvPicPr>
            <a:picLocks noChangeAspect="1"/>
          </p:cNvPicPr>
          <p:nvPr userDrawn="1"/>
        </p:nvPicPr>
        <p:blipFill>
          <a:blip r:embed="rId8"/>
          <a:srcRect l="12252" t="14239" r="14239" b="12252"/>
          <a:stretch>
            <a:fillRect/>
          </a:stretch>
        </p:blipFill>
        <p:spPr>
          <a:xfrm>
            <a:off x="0" y="492252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4,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Beam Instrumentation Meeting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A1887-A07D-4145-B64F-42AEDE613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16F7-328B-473B-BA85-A002BFC8ACCB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21671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A1887-A07D-4145-B64F-42AEDE613AF8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86885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3340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53340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54D03-A3D1-4E6F-8CC9-030713870064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22858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91440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657600"/>
            <a:ext cx="91440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5DD24-DF5F-4804-8F8B-BA08A364D1E6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37976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C49FE-167B-464B-AD6A-2D5C2C2D0688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37178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6" descr="cesr_cornell"/>
          <p:cNvPicPr>
            <a:picLocks noChangeAspect="1" noChangeArrowheads="1"/>
          </p:cNvPicPr>
          <p:nvPr/>
        </p:nvPicPr>
        <p:blipFill>
          <a:blip r:embed="rId2" cstate="print"/>
          <a:srcRect b="14568"/>
          <a:stretch>
            <a:fillRect/>
          </a:stretch>
        </p:blipFill>
        <p:spPr bwMode="auto">
          <a:xfrm>
            <a:off x="3006725" y="3787775"/>
            <a:ext cx="31146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NSF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459413"/>
            <a:ext cx="10668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DOE_S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486400"/>
            <a:ext cx="103632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ew 36in Hea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logo_transparent_b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457825"/>
            <a:ext cx="16764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22" y="-2"/>
            <a:ext cx="3733822" cy="826982"/>
            <a:chOff x="-22" y="-2"/>
            <a:chExt cx="3733822" cy="826982"/>
          </a:xfrm>
        </p:grpSpPr>
        <p:pic>
          <p:nvPicPr>
            <p:cNvPr id="12" name="Picture 2" descr="New 36in Header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l="81059" r="2312" b="22222"/>
            <a:stretch>
              <a:fillRect/>
            </a:stretch>
          </p:blipFill>
          <p:spPr bwMode="auto">
            <a:xfrm>
              <a:off x="-22" y="-2"/>
              <a:ext cx="3733822" cy="826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CUCLASSE 3line White.png"/>
            <p:cNvPicPr>
              <a:picLocks noChangeAspect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8116" y="12826"/>
              <a:ext cx="3547128" cy="80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14" descr="CLIC-Logo-Color-72.png"/>
          <p:cNvPicPr>
            <a:picLocks noChangeAspect="1"/>
          </p:cNvPicPr>
          <p:nvPr userDrawn="1"/>
        </p:nvPicPr>
        <p:blipFill>
          <a:blip r:embed="rId8"/>
          <a:srcRect l="12252" t="14239" r="14239" b="12252"/>
          <a:stretch>
            <a:fillRect/>
          </a:stretch>
        </p:blipFill>
        <p:spPr>
          <a:xfrm>
            <a:off x="0" y="492252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BCDD8-490A-4340-8AFB-91AE61DAC24C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70874-3092-4071-B45C-6F2C361E9AE6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5CA85-AA39-4432-98C2-0D5FAC0BBE33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097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B77B7-64D3-4B07-BD7E-A2165380F6C3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3340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53340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4,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Beam Instrumentation Meeting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54D03-A3D1-4E6F-8CC9-030713870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F2262-E4F8-4BEF-859F-74458A2AA49C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4D2B1-ADAF-406C-A20F-5FCE36DE9D25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1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D2B08-6735-40AE-8CA8-B2EECA491B30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16F7-328B-473B-BA85-A002BFC8ACCB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A1887-A07D-4145-B64F-42AEDE613AF8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33400"/>
            <a:ext cx="2286000" cy="60960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533400"/>
            <a:ext cx="6705600" cy="60960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54D03-A3D1-4E6F-8CC9-030713870064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9144000" cy="2819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657600"/>
            <a:ext cx="9144000" cy="2819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5DD24-DF5F-4804-8F8B-BA08A364D1E6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C49FE-167B-464B-AD6A-2D5C2C2D0688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6" descr="cesr_cornell"/>
          <p:cNvPicPr>
            <a:picLocks noChangeAspect="1" noChangeArrowheads="1"/>
          </p:cNvPicPr>
          <p:nvPr/>
        </p:nvPicPr>
        <p:blipFill>
          <a:blip r:embed="rId2" cstate="print"/>
          <a:srcRect b="14568"/>
          <a:stretch>
            <a:fillRect/>
          </a:stretch>
        </p:blipFill>
        <p:spPr bwMode="auto">
          <a:xfrm>
            <a:off x="3006725" y="3787775"/>
            <a:ext cx="31146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NSF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459413"/>
            <a:ext cx="10668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DOE_S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486400"/>
            <a:ext cx="103632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ew 36in Hea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logo_transparent_b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457825"/>
            <a:ext cx="16764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22" y="-2"/>
            <a:ext cx="3733822" cy="826982"/>
            <a:chOff x="-22" y="-2"/>
            <a:chExt cx="3733822" cy="826982"/>
          </a:xfrm>
        </p:grpSpPr>
        <p:pic>
          <p:nvPicPr>
            <p:cNvPr id="12" name="Picture 2" descr="New 36in Header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l="81059" r="2312" b="22222"/>
            <a:stretch>
              <a:fillRect/>
            </a:stretch>
          </p:blipFill>
          <p:spPr bwMode="auto">
            <a:xfrm>
              <a:off x="-22" y="-2"/>
              <a:ext cx="3733822" cy="826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CUCLASSE 3line White.png"/>
            <p:cNvPicPr>
              <a:picLocks noChangeAspect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8116" y="12826"/>
              <a:ext cx="3547128" cy="80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14" descr="CLIC-Logo-Color-72.png"/>
          <p:cNvPicPr>
            <a:picLocks noChangeAspect="1"/>
          </p:cNvPicPr>
          <p:nvPr userDrawn="1"/>
        </p:nvPicPr>
        <p:blipFill>
          <a:blip r:embed="rId8"/>
          <a:srcRect l="12252" t="14239" r="14239" b="12252"/>
          <a:stretch>
            <a:fillRect/>
          </a:stretch>
        </p:blipFill>
        <p:spPr>
          <a:xfrm>
            <a:off x="0" y="492252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BCDD8-490A-4340-8AFB-91AE61DAC24C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91440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657600"/>
            <a:ext cx="91440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4,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Beam Instrumentation Meeting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5DD24-DF5F-4804-8F8B-BA08A364D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70874-3092-4071-B45C-6F2C361E9AE6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5CA85-AA39-4432-98C2-0D5FAC0BBE33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097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B77B7-64D3-4B07-BD7E-A2165380F6C3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F2262-E4F8-4BEF-859F-74458A2AA49C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4D2B1-ADAF-406C-A20F-5FCE36DE9D25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1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D2B08-6735-40AE-8CA8-B2EECA491B30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16F7-328B-473B-BA85-A002BFC8ACCB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A1887-A07D-4145-B64F-42AEDE613AF8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3340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53340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54D03-A3D1-4E6F-8CC9-030713870064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91440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657600"/>
            <a:ext cx="91440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5DD24-DF5F-4804-8F8B-BA08A364D1E6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4, 2012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Beam Instrumentation Meeting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C49FE-167B-464B-AD6A-2D5C2C2D0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C49FE-167B-464B-AD6A-2D5C2C2D0688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6" descr="cesr_cornell"/>
          <p:cNvPicPr>
            <a:picLocks noChangeAspect="1" noChangeArrowheads="1"/>
          </p:cNvPicPr>
          <p:nvPr/>
        </p:nvPicPr>
        <p:blipFill>
          <a:blip r:embed="rId2" cstate="print"/>
          <a:srcRect b="14568"/>
          <a:stretch>
            <a:fillRect/>
          </a:stretch>
        </p:blipFill>
        <p:spPr bwMode="auto">
          <a:xfrm>
            <a:off x="3006725" y="3787775"/>
            <a:ext cx="31146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NSF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459413"/>
            <a:ext cx="10668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DOE_S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486400"/>
            <a:ext cx="103632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ew 36in Hea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logo_transparent_b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457825"/>
            <a:ext cx="16764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22" y="-2"/>
            <a:ext cx="3733822" cy="826982"/>
            <a:chOff x="-22" y="-2"/>
            <a:chExt cx="3733822" cy="826982"/>
          </a:xfrm>
        </p:grpSpPr>
        <p:pic>
          <p:nvPicPr>
            <p:cNvPr id="12" name="Picture 2" descr="New 36in Header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l="81059" r="2312" b="22222"/>
            <a:stretch>
              <a:fillRect/>
            </a:stretch>
          </p:blipFill>
          <p:spPr bwMode="auto">
            <a:xfrm>
              <a:off x="-22" y="-2"/>
              <a:ext cx="3733822" cy="826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CUCLASSE 3line White.png"/>
            <p:cNvPicPr>
              <a:picLocks noChangeAspect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8116" y="12826"/>
              <a:ext cx="3547128" cy="80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14" descr="CLIC-Logo-Color-72.png"/>
          <p:cNvPicPr>
            <a:picLocks noChangeAspect="1"/>
          </p:cNvPicPr>
          <p:nvPr userDrawn="1"/>
        </p:nvPicPr>
        <p:blipFill>
          <a:blip r:embed="rId8"/>
          <a:srcRect l="12252" t="14239" r="14239" b="12252"/>
          <a:stretch>
            <a:fillRect/>
          </a:stretch>
        </p:blipFill>
        <p:spPr>
          <a:xfrm>
            <a:off x="0" y="492252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21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BCDD8-490A-4340-8AFB-91AE61DAC24C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52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70874-3092-4071-B45C-6F2C361E9AE6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6382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5CA85-AA39-4432-98C2-0D5FAC0BBE33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9320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097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B77B7-64D3-4B07-BD7E-A2165380F6C3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0490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F2262-E4F8-4BEF-859F-74458A2AA49C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792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4,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Beam Instrumentation Meeting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BCDD8-490A-4340-8AFB-91AE61DAC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4D2B1-ADAF-406C-A20F-5FCE36DE9D25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3749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1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D2B08-6735-40AE-8CA8-B2EECA491B30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282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16F7-328B-473B-BA85-A002BFC8ACCB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4586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A1887-A07D-4145-B64F-42AEDE613AF8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11205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3340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53340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54D03-A3D1-4E6F-8CC9-030713870064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3201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91440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657600"/>
            <a:ext cx="91440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5DD24-DF5F-4804-8F8B-BA08A364D1E6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6473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C49FE-167B-464B-AD6A-2D5C2C2D0688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6780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6" descr="cesr_cornell"/>
          <p:cNvPicPr>
            <a:picLocks noChangeAspect="1" noChangeArrowheads="1"/>
          </p:cNvPicPr>
          <p:nvPr/>
        </p:nvPicPr>
        <p:blipFill>
          <a:blip r:embed="rId2" cstate="print"/>
          <a:srcRect b="14568"/>
          <a:stretch>
            <a:fillRect/>
          </a:stretch>
        </p:blipFill>
        <p:spPr bwMode="auto">
          <a:xfrm>
            <a:off x="3006725" y="3787775"/>
            <a:ext cx="31146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NSF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459413"/>
            <a:ext cx="10668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DOE_S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486400"/>
            <a:ext cx="103632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ew 36in Hea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logo_transparent_b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457825"/>
            <a:ext cx="16764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22" y="-2"/>
            <a:ext cx="3733822" cy="826982"/>
            <a:chOff x="-22" y="-2"/>
            <a:chExt cx="3733822" cy="826982"/>
          </a:xfrm>
        </p:grpSpPr>
        <p:pic>
          <p:nvPicPr>
            <p:cNvPr id="12" name="Picture 2" descr="New 36in Header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l="81059" r="2312" b="22222"/>
            <a:stretch>
              <a:fillRect/>
            </a:stretch>
          </p:blipFill>
          <p:spPr bwMode="auto">
            <a:xfrm>
              <a:off x="-22" y="-2"/>
              <a:ext cx="3733822" cy="826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CUCLASSE 3line White.png"/>
            <p:cNvPicPr>
              <a:picLocks noChangeAspect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8116" y="12826"/>
              <a:ext cx="3547128" cy="80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14" descr="CLIC-Logo-Color-72.png"/>
          <p:cNvPicPr>
            <a:picLocks noChangeAspect="1"/>
          </p:cNvPicPr>
          <p:nvPr userDrawn="1"/>
        </p:nvPicPr>
        <p:blipFill>
          <a:blip r:embed="rId8"/>
          <a:srcRect l="12252" t="14239" r="14239" b="12252"/>
          <a:stretch>
            <a:fillRect/>
          </a:stretch>
        </p:blipFill>
        <p:spPr>
          <a:xfrm>
            <a:off x="0" y="492252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4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BCDD8-490A-4340-8AFB-91AE61DAC24C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3294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70874-3092-4071-B45C-6F2C361E9AE6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172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4,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Beam Instrumentation Meeting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70874-3092-4071-B45C-6F2C361E9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5CA85-AA39-4432-98C2-0D5FAC0BBE33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1870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097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B77B7-64D3-4B07-BD7E-A2165380F6C3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47636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F2262-E4F8-4BEF-859F-74458A2AA49C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9005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4D2B1-ADAF-406C-A20F-5FCE36DE9D25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98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1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D2B08-6735-40AE-8CA8-B2EECA491B30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86779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16F7-328B-473B-BA85-A002BFC8ACCB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0221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A1887-A07D-4145-B64F-42AEDE613AF8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35979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3340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53340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54D03-A3D1-4E6F-8CC9-030713870064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92798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91440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657600"/>
            <a:ext cx="91440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5DD24-DF5F-4804-8F8B-BA08A364D1E6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54339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C49FE-167B-464B-AD6A-2D5C2C2D0688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380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4,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Beam Instrumentation Meeting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5CA85-AA39-4432-98C2-0D5FAC0BB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6" descr="cesr_cornell"/>
          <p:cNvPicPr>
            <a:picLocks noChangeAspect="1" noChangeArrowheads="1"/>
          </p:cNvPicPr>
          <p:nvPr/>
        </p:nvPicPr>
        <p:blipFill>
          <a:blip r:embed="rId2" cstate="print"/>
          <a:srcRect b="14568"/>
          <a:stretch>
            <a:fillRect/>
          </a:stretch>
        </p:blipFill>
        <p:spPr bwMode="auto">
          <a:xfrm>
            <a:off x="3006725" y="3787775"/>
            <a:ext cx="31146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NSF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459413"/>
            <a:ext cx="10668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DOE_S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486400"/>
            <a:ext cx="103632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ew 36in Hea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logo_transparent_b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457825"/>
            <a:ext cx="16764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22" y="-2"/>
            <a:ext cx="3733822" cy="826982"/>
            <a:chOff x="-22" y="-2"/>
            <a:chExt cx="3733822" cy="826982"/>
          </a:xfrm>
        </p:grpSpPr>
        <p:pic>
          <p:nvPicPr>
            <p:cNvPr id="12" name="Picture 2" descr="New 36in Header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l="81059" r="2312" b="22222"/>
            <a:stretch>
              <a:fillRect/>
            </a:stretch>
          </p:blipFill>
          <p:spPr bwMode="auto">
            <a:xfrm>
              <a:off x="-22" y="-2"/>
              <a:ext cx="3733822" cy="826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CUCLASSE 3line White.png"/>
            <p:cNvPicPr>
              <a:picLocks noChangeAspect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8116" y="12826"/>
              <a:ext cx="3547128" cy="80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14" descr="CLIC-Logo-Color-72.png"/>
          <p:cNvPicPr>
            <a:picLocks noChangeAspect="1"/>
          </p:cNvPicPr>
          <p:nvPr userDrawn="1"/>
        </p:nvPicPr>
        <p:blipFill>
          <a:blip r:embed="rId8"/>
          <a:srcRect l="12252" t="14239" r="14239" b="12252"/>
          <a:stretch>
            <a:fillRect/>
          </a:stretch>
        </p:blipFill>
        <p:spPr>
          <a:xfrm>
            <a:off x="0" y="492252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80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BCDD8-490A-4340-8AFB-91AE61DAC24C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73326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70874-3092-4071-B45C-6F2C361E9AE6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62595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5CA85-AA39-4432-98C2-0D5FAC0BBE33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7943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097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B77B7-64D3-4B07-BD7E-A2165380F6C3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349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F2262-E4F8-4BEF-859F-74458A2AA49C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99660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4D2B1-ADAF-406C-A20F-5FCE36DE9D25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703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1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D2B08-6735-40AE-8CA8-B2EECA491B30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1453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16F7-328B-473B-BA85-A002BFC8ACCB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23146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A1887-A07D-4145-B64F-42AEDE613AF8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486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097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4,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Beam Instrumentation Meeting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B77B7-64D3-4B07-BD7E-A2165380F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3340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53340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54D03-A3D1-4E6F-8CC9-030713870064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81942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91440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657600"/>
            <a:ext cx="91440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5DD24-DF5F-4804-8F8B-BA08A364D1E6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32620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C49FE-167B-464B-AD6A-2D5C2C2D0688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97825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6" descr="cesr_cornell"/>
          <p:cNvPicPr>
            <a:picLocks noChangeAspect="1" noChangeArrowheads="1"/>
          </p:cNvPicPr>
          <p:nvPr/>
        </p:nvPicPr>
        <p:blipFill>
          <a:blip r:embed="rId2" cstate="print"/>
          <a:srcRect b="14568"/>
          <a:stretch>
            <a:fillRect/>
          </a:stretch>
        </p:blipFill>
        <p:spPr bwMode="auto">
          <a:xfrm>
            <a:off x="3006725" y="3787775"/>
            <a:ext cx="31146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NSF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459413"/>
            <a:ext cx="10668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DOE_S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486400"/>
            <a:ext cx="103632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ew 36in Hea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logo_transparent_b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457825"/>
            <a:ext cx="16764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22" y="-2"/>
            <a:ext cx="3733822" cy="826982"/>
            <a:chOff x="-22" y="-2"/>
            <a:chExt cx="3733822" cy="826982"/>
          </a:xfrm>
        </p:grpSpPr>
        <p:pic>
          <p:nvPicPr>
            <p:cNvPr id="12" name="Picture 2" descr="New 36in Header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l="81059" r="2312" b="22222"/>
            <a:stretch>
              <a:fillRect/>
            </a:stretch>
          </p:blipFill>
          <p:spPr bwMode="auto">
            <a:xfrm>
              <a:off x="-22" y="-2"/>
              <a:ext cx="3733822" cy="826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CUCLASSE 3line White.png"/>
            <p:cNvPicPr>
              <a:picLocks noChangeAspect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8116" y="12826"/>
              <a:ext cx="3547128" cy="80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14" descr="CLIC-Logo-Color-72.png"/>
          <p:cNvPicPr>
            <a:picLocks noChangeAspect="1"/>
          </p:cNvPicPr>
          <p:nvPr userDrawn="1"/>
        </p:nvPicPr>
        <p:blipFill>
          <a:blip r:embed="rId8"/>
          <a:srcRect l="12252" t="14239" r="14239" b="12252"/>
          <a:stretch>
            <a:fillRect/>
          </a:stretch>
        </p:blipFill>
        <p:spPr>
          <a:xfrm>
            <a:off x="0" y="492252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BCDD8-490A-4340-8AFB-91AE61DAC24C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70874-3092-4071-B45C-6F2C361E9AE6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5CA85-AA39-4432-98C2-0D5FAC0BBE33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097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B77B7-64D3-4B07-BD7E-A2165380F6C3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F2262-E4F8-4BEF-859F-74458A2AA49C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4D2B1-ADAF-406C-A20F-5FCE36DE9D25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4, 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Beam Instrumentation Meeting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F2262-E4F8-4BEF-859F-74458A2AA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1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D2B08-6735-40AE-8CA8-B2EECA491B30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16F7-328B-473B-BA85-A002BFC8ACCB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A1887-A07D-4145-B64F-42AEDE613AF8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3340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53340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54D03-A3D1-4E6F-8CC9-030713870064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91440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657600"/>
            <a:ext cx="91440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5DD24-DF5F-4804-8F8B-BA08A364D1E6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C49FE-167B-464B-AD6A-2D5C2C2D0688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6" descr="cesr_cornell"/>
          <p:cNvPicPr>
            <a:picLocks noChangeAspect="1" noChangeArrowheads="1"/>
          </p:cNvPicPr>
          <p:nvPr/>
        </p:nvPicPr>
        <p:blipFill>
          <a:blip r:embed="rId2" cstate="print"/>
          <a:srcRect b="14568"/>
          <a:stretch>
            <a:fillRect/>
          </a:stretch>
        </p:blipFill>
        <p:spPr bwMode="auto">
          <a:xfrm>
            <a:off x="3006725" y="3787775"/>
            <a:ext cx="31146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NSF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459413"/>
            <a:ext cx="10668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DOE_S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486400"/>
            <a:ext cx="103632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ew 36in Hea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logo_transparent_b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457825"/>
            <a:ext cx="16764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22" y="-2"/>
            <a:ext cx="3733822" cy="826982"/>
            <a:chOff x="-22" y="-2"/>
            <a:chExt cx="3733822" cy="826982"/>
          </a:xfrm>
        </p:grpSpPr>
        <p:pic>
          <p:nvPicPr>
            <p:cNvPr id="12" name="Picture 2" descr="New 36in Header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l="81059" r="2312" b="22222"/>
            <a:stretch>
              <a:fillRect/>
            </a:stretch>
          </p:blipFill>
          <p:spPr bwMode="auto">
            <a:xfrm>
              <a:off x="-22" y="-2"/>
              <a:ext cx="3733822" cy="826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CUCLASSE 3line White.png"/>
            <p:cNvPicPr>
              <a:picLocks noChangeAspect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8116" y="12826"/>
              <a:ext cx="3547128" cy="80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14" descr="CLIC-Logo-Color-72.png"/>
          <p:cNvPicPr>
            <a:picLocks noChangeAspect="1"/>
          </p:cNvPicPr>
          <p:nvPr userDrawn="1"/>
        </p:nvPicPr>
        <p:blipFill>
          <a:blip r:embed="rId8" cstate="print"/>
          <a:srcRect l="12252" t="14239" r="14239" b="12252"/>
          <a:stretch>
            <a:fillRect/>
          </a:stretch>
        </p:blipFill>
        <p:spPr>
          <a:xfrm>
            <a:off x="0" y="492252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BCDD8-490A-4340-8AFB-91AE61DAC24C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70874-3092-4071-B45C-6F2C361E9AE6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5CA85-AA39-4432-98C2-0D5FAC0BBE33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4, 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Beam Instrumentation Meeting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4D2B1-ADAF-406C-A20F-5FCE36DE9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097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B77B7-64D3-4B07-BD7E-A2165380F6C3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F2262-E4F8-4BEF-859F-74458A2AA49C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4D2B1-ADAF-406C-A20F-5FCE36DE9D25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1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D2B08-6735-40AE-8CA8-B2EECA491B30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16F7-328B-473B-BA85-A002BFC8ACCB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A1887-A07D-4145-B64F-42AEDE613AF8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3340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53340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54D03-A3D1-4E6F-8CC9-030713870064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91440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657600"/>
            <a:ext cx="91440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5DD24-DF5F-4804-8F8B-BA08A364D1E6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C49FE-167B-464B-AD6A-2D5C2C2D0688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ea typeface="ＭＳ Ｐゴシック" charset="-128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ea typeface="ＭＳ Ｐゴシック" charset="-128"/>
              <a:cs typeface="+mn-cs"/>
            </a:endParaRPr>
          </a:p>
        </p:txBody>
      </p:sp>
      <p:pic>
        <p:nvPicPr>
          <p:cNvPr id="6" name="Picture 6" descr="cesr_cornell"/>
          <p:cNvPicPr>
            <a:picLocks noChangeAspect="1" noChangeArrowheads="1"/>
          </p:cNvPicPr>
          <p:nvPr/>
        </p:nvPicPr>
        <p:blipFill>
          <a:blip r:embed="rId2" cstate="print"/>
          <a:srcRect b="14568"/>
          <a:stretch>
            <a:fillRect/>
          </a:stretch>
        </p:blipFill>
        <p:spPr bwMode="auto">
          <a:xfrm>
            <a:off x="3006725" y="3787775"/>
            <a:ext cx="31146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NSF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459413"/>
            <a:ext cx="10668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DOE_S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486400"/>
            <a:ext cx="103663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ew 36in Hea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logo_transparent_b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457825"/>
            <a:ext cx="16764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22"/>
          <p:cNvGrpSpPr>
            <a:grpSpLocks/>
          </p:cNvGrpSpPr>
          <p:nvPr/>
        </p:nvGrpSpPr>
        <p:grpSpPr bwMode="auto">
          <a:xfrm>
            <a:off x="0" y="0"/>
            <a:ext cx="3733800" cy="827088"/>
            <a:chOff x="-22" y="-2"/>
            <a:chExt cx="3733822" cy="826982"/>
          </a:xfrm>
        </p:grpSpPr>
        <p:pic>
          <p:nvPicPr>
            <p:cNvPr id="12" name="Picture 2" descr="New 36in Header"/>
            <p:cNvPicPr>
              <a:picLocks noChangeAspect="1" noChangeArrowheads="1"/>
            </p:cNvPicPr>
            <p:nvPr/>
          </p:nvPicPr>
          <p:blipFill>
            <a:blip r:embed="rId7" cstate="print"/>
            <a:srcRect l="81059" r="2312" b="22221"/>
            <a:stretch>
              <a:fillRect/>
            </a:stretch>
          </p:blipFill>
          <p:spPr bwMode="auto">
            <a:xfrm>
              <a:off x="-22" y="-2"/>
              <a:ext cx="3733822" cy="826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CUCLASSE 3line White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8116" y="12826"/>
              <a:ext cx="3547128" cy="80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25" descr="CLIC-Logo-Color-72.png"/>
          <p:cNvPicPr>
            <a:picLocks noChangeAspect="1"/>
          </p:cNvPicPr>
          <p:nvPr/>
        </p:nvPicPr>
        <p:blipFill>
          <a:blip r:embed="rId9" cstate="print"/>
          <a:srcRect l="12251" t="14240" r="14240" b="12251"/>
          <a:stretch>
            <a:fillRect/>
          </a:stretch>
        </p:blipFill>
        <p:spPr bwMode="auto">
          <a:xfrm>
            <a:off x="0" y="49228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1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4,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Beam Instrumentation Meeting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D2B08-6735-40AE-8CA8-B2EECA491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1A412-E247-4233-9329-F152F26D6D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4689D7-6915-4493-A2AA-207E5D2D79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3202F-3977-4C8A-B2A1-55B944DCA8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097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119E5-5F5B-4670-93E4-4DBE03A12C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4CF34-C102-4740-B3CC-615EDD031D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FE8626-90F4-4EEC-8908-66B448078B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1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FBEC0-E15D-403B-AFF3-55D5FE5E6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DC140-8727-4616-A764-FDBD570235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789E-B5BD-4440-BC7A-7A0CA43AF4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3340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53340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E9241-36F5-4380-BD82-B4D523895E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4,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Beam Instrumentation Meeting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16F7-328B-473B-BA85-A002BFC8A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91440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657600"/>
            <a:ext cx="91440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10D42-0218-43E9-A62B-689186E52E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D2096D-96B4-4DFB-998E-1A7FC57883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6" descr="cesr_cornell"/>
          <p:cNvPicPr>
            <a:picLocks noChangeAspect="1" noChangeArrowheads="1"/>
          </p:cNvPicPr>
          <p:nvPr/>
        </p:nvPicPr>
        <p:blipFill>
          <a:blip r:embed="rId2" cstate="print"/>
          <a:srcRect b="14568"/>
          <a:stretch>
            <a:fillRect/>
          </a:stretch>
        </p:blipFill>
        <p:spPr bwMode="auto">
          <a:xfrm>
            <a:off x="3006725" y="3787775"/>
            <a:ext cx="31146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NSF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459413"/>
            <a:ext cx="10668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DOE_S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486400"/>
            <a:ext cx="103632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ew 36in Hea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logo_transparent_b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457825"/>
            <a:ext cx="16764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22" y="-2"/>
            <a:ext cx="3733822" cy="826982"/>
            <a:chOff x="-22" y="-2"/>
            <a:chExt cx="3733822" cy="826982"/>
          </a:xfrm>
        </p:grpSpPr>
        <p:pic>
          <p:nvPicPr>
            <p:cNvPr id="12" name="Picture 2" descr="New 36in Header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l="81059" r="2312" b="22222"/>
            <a:stretch>
              <a:fillRect/>
            </a:stretch>
          </p:blipFill>
          <p:spPr bwMode="auto">
            <a:xfrm>
              <a:off x="-22" y="-2"/>
              <a:ext cx="3733822" cy="826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CUCLASSE 3line White.png"/>
            <p:cNvPicPr>
              <a:picLocks noChangeAspect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8116" y="12826"/>
              <a:ext cx="3547128" cy="80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14" descr="CLIC-Logo-Color-72.png"/>
          <p:cNvPicPr>
            <a:picLocks noChangeAspect="1"/>
          </p:cNvPicPr>
          <p:nvPr userDrawn="1"/>
        </p:nvPicPr>
        <p:blipFill>
          <a:blip r:embed="rId8"/>
          <a:srcRect l="12252" t="14239" r="14239" b="12252"/>
          <a:stretch>
            <a:fillRect/>
          </a:stretch>
        </p:blipFill>
        <p:spPr>
          <a:xfrm>
            <a:off x="0" y="492252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1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BCDD8-490A-4340-8AFB-91AE61DAC24C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20788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70874-3092-4071-B45C-6F2C361E9AE6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22279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5CA85-AA39-4432-98C2-0D5FAC0BBE33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06268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097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B77B7-64D3-4B07-BD7E-A2165380F6C3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53864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F2262-E4F8-4BEF-859F-74458A2AA49C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8133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4D2B1-ADAF-406C-A20F-5FCE36DE9D25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16793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1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D2B08-6735-40AE-8CA8-B2EECA491B30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248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80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ew 36in Header"/>
          <p:cNvPicPr>
            <a:picLocks noChangeAspect="1" noChangeArrowheads="1"/>
          </p:cNvPicPr>
          <p:nvPr/>
        </p:nvPicPr>
        <p:blipFill>
          <a:blip r:embed="rId15" cstate="print"/>
          <a:srcRect l="81059" b="22222"/>
          <a:stretch>
            <a:fillRect/>
          </a:stretch>
        </p:blipFill>
        <p:spPr bwMode="auto">
          <a:xfrm>
            <a:off x="6400800" y="1"/>
            <a:ext cx="27432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New 36in Header"/>
          <p:cNvPicPr>
            <a:picLocks noChangeAspect="1" noChangeArrowheads="1"/>
          </p:cNvPicPr>
          <p:nvPr/>
        </p:nvPicPr>
        <p:blipFill>
          <a:blip r:embed="rId15" cstate="print"/>
          <a:srcRect b="22222"/>
          <a:stretch>
            <a:fillRect/>
          </a:stretch>
        </p:blipFill>
        <p:spPr bwMode="auto">
          <a:xfrm>
            <a:off x="0" y="0"/>
            <a:ext cx="648637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096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6294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i="1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January 4, 2012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629400"/>
            <a:ext cx="548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i="1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Beam Instrumentation Meeting</a:t>
            </a: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1" smtClean="0">
                <a:latin typeface="+mn-lt"/>
              </a:defRPr>
            </a:lvl1pPr>
          </a:lstStyle>
          <a:p>
            <a:pPr>
              <a:defRPr/>
            </a:pPr>
            <a:fld id="{06F6EE35-FBF3-459F-A2CB-5C95F0D812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541713" y="2063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0"/>
            <a:ext cx="6629400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2743200" cy="533399"/>
            <a:chOff x="2133600" y="3810001"/>
            <a:chExt cx="2743200" cy="533399"/>
          </a:xfrm>
        </p:grpSpPr>
        <p:pic>
          <p:nvPicPr>
            <p:cNvPr id="14" name="Picture 2" descr="New 36in Header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 l="81059" b="22222"/>
            <a:stretch>
              <a:fillRect/>
            </a:stretch>
          </p:blipFill>
          <p:spPr bwMode="auto">
            <a:xfrm>
              <a:off x="2133600" y="3810001"/>
              <a:ext cx="2743200" cy="533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CUCLASSE 3line White.png"/>
            <p:cNvPicPr>
              <a:picLocks noChangeAspect="1"/>
            </p:cNvPicPr>
            <p:nvPr userDrawn="1"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209800" y="3818275"/>
              <a:ext cx="2287931" cy="516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B31B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66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ew 36in Header"/>
          <p:cNvPicPr>
            <a:picLocks noChangeAspect="1" noChangeArrowheads="1"/>
          </p:cNvPicPr>
          <p:nvPr/>
        </p:nvPicPr>
        <p:blipFill>
          <a:blip r:embed="rId15" cstate="print"/>
          <a:srcRect l="81059" b="22222"/>
          <a:stretch>
            <a:fillRect/>
          </a:stretch>
        </p:blipFill>
        <p:spPr bwMode="auto">
          <a:xfrm>
            <a:off x="6400800" y="1"/>
            <a:ext cx="27432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New 36in Header"/>
          <p:cNvPicPr>
            <a:picLocks noChangeAspect="1" noChangeArrowheads="1"/>
          </p:cNvPicPr>
          <p:nvPr/>
        </p:nvPicPr>
        <p:blipFill>
          <a:blip r:embed="rId15" cstate="print"/>
          <a:srcRect b="22222"/>
          <a:stretch>
            <a:fillRect/>
          </a:stretch>
        </p:blipFill>
        <p:spPr bwMode="auto">
          <a:xfrm>
            <a:off x="0" y="0"/>
            <a:ext cx="648637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096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6294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i="1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629400"/>
            <a:ext cx="548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i="1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1" smtClean="0">
                <a:latin typeface="+mn-lt"/>
              </a:defRPr>
            </a:lvl1pPr>
          </a:lstStyle>
          <a:p>
            <a:pPr>
              <a:defRPr/>
            </a:pPr>
            <a:fld id="{06F6EE35-FBF3-459F-A2CB-5C95F0D81202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541713" y="2063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0"/>
            <a:ext cx="6629400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2743200" cy="533399"/>
            <a:chOff x="2133600" y="3810001"/>
            <a:chExt cx="2743200" cy="533399"/>
          </a:xfrm>
        </p:grpSpPr>
        <p:pic>
          <p:nvPicPr>
            <p:cNvPr id="14" name="Picture 2" descr="New 36in Header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 l="81059" b="22222"/>
            <a:stretch>
              <a:fillRect/>
            </a:stretch>
          </p:blipFill>
          <p:spPr bwMode="auto">
            <a:xfrm>
              <a:off x="2133600" y="3810001"/>
              <a:ext cx="2743200" cy="533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CUCLASSE 3line White.png"/>
            <p:cNvPicPr>
              <a:picLocks noChangeAspect="1"/>
            </p:cNvPicPr>
            <p:nvPr userDrawn="1"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209800" y="3818275"/>
              <a:ext cx="2287931" cy="516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B31B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66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ew 36in Header"/>
          <p:cNvPicPr>
            <a:picLocks noChangeAspect="1" noChangeArrowheads="1"/>
          </p:cNvPicPr>
          <p:nvPr/>
        </p:nvPicPr>
        <p:blipFill>
          <a:blip r:embed="rId15" cstate="print"/>
          <a:srcRect l="81059" b="22222"/>
          <a:stretch>
            <a:fillRect/>
          </a:stretch>
        </p:blipFill>
        <p:spPr bwMode="auto">
          <a:xfrm>
            <a:off x="6400800" y="1"/>
            <a:ext cx="27432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New 36in Header"/>
          <p:cNvPicPr>
            <a:picLocks noChangeAspect="1" noChangeArrowheads="1"/>
          </p:cNvPicPr>
          <p:nvPr/>
        </p:nvPicPr>
        <p:blipFill>
          <a:blip r:embed="rId15" cstate="print"/>
          <a:srcRect b="22222"/>
          <a:stretch>
            <a:fillRect/>
          </a:stretch>
        </p:blipFill>
        <p:spPr bwMode="auto">
          <a:xfrm>
            <a:off x="0" y="0"/>
            <a:ext cx="648637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096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6294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i="1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629400"/>
            <a:ext cx="548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i="1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1" smtClean="0">
                <a:latin typeface="+mn-lt"/>
              </a:defRPr>
            </a:lvl1pPr>
          </a:lstStyle>
          <a:p>
            <a:pPr>
              <a:defRPr/>
            </a:pPr>
            <a:fld id="{06F6EE35-FBF3-459F-A2CB-5C95F0D81202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541713" y="2063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0"/>
            <a:ext cx="6629400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2743200" cy="533399"/>
            <a:chOff x="2133600" y="3810001"/>
            <a:chExt cx="2743200" cy="533399"/>
          </a:xfrm>
        </p:grpSpPr>
        <p:pic>
          <p:nvPicPr>
            <p:cNvPr id="14" name="Picture 2" descr="New 36in Header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 l="81059" b="22222"/>
            <a:stretch>
              <a:fillRect/>
            </a:stretch>
          </p:blipFill>
          <p:spPr bwMode="auto">
            <a:xfrm>
              <a:off x="2133600" y="3810001"/>
              <a:ext cx="2743200" cy="533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CUCLASSE 3line White.png"/>
            <p:cNvPicPr>
              <a:picLocks noChangeAspect="1"/>
            </p:cNvPicPr>
            <p:nvPr userDrawn="1"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209800" y="3818275"/>
              <a:ext cx="2287931" cy="516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2723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B31B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66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ew 36in Header"/>
          <p:cNvPicPr>
            <a:picLocks noChangeAspect="1" noChangeArrowheads="1"/>
          </p:cNvPicPr>
          <p:nvPr/>
        </p:nvPicPr>
        <p:blipFill>
          <a:blip r:embed="rId15" cstate="print"/>
          <a:srcRect l="81059" b="22222"/>
          <a:stretch>
            <a:fillRect/>
          </a:stretch>
        </p:blipFill>
        <p:spPr bwMode="auto">
          <a:xfrm>
            <a:off x="6400800" y="1"/>
            <a:ext cx="27432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New 36in Header"/>
          <p:cNvPicPr>
            <a:picLocks noChangeAspect="1" noChangeArrowheads="1"/>
          </p:cNvPicPr>
          <p:nvPr/>
        </p:nvPicPr>
        <p:blipFill>
          <a:blip r:embed="rId15" cstate="print"/>
          <a:srcRect b="22222"/>
          <a:stretch>
            <a:fillRect/>
          </a:stretch>
        </p:blipFill>
        <p:spPr bwMode="auto">
          <a:xfrm>
            <a:off x="0" y="0"/>
            <a:ext cx="648637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096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6294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i="1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629400"/>
            <a:ext cx="548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i="1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1" smtClean="0">
                <a:latin typeface="+mn-lt"/>
              </a:defRPr>
            </a:lvl1pPr>
          </a:lstStyle>
          <a:p>
            <a:pPr>
              <a:defRPr/>
            </a:pPr>
            <a:fld id="{06F6EE35-FBF3-459F-A2CB-5C95F0D81202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541713" y="2063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0"/>
            <a:ext cx="6629400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2743200" cy="533399"/>
            <a:chOff x="2133600" y="3810001"/>
            <a:chExt cx="2743200" cy="533399"/>
          </a:xfrm>
        </p:grpSpPr>
        <p:pic>
          <p:nvPicPr>
            <p:cNvPr id="14" name="Picture 2" descr="New 36in Header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 l="81059" b="22222"/>
            <a:stretch>
              <a:fillRect/>
            </a:stretch>
          </p:blipFill>
          <p:spPr bwMode="auto">
            <a:xfrm>
              <a:off x="2133600" y="3810001"/>
              <a:ext cx="2743200" cy="533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CUCLASSE 3line White.png"/>
            <p:cNvPicPr>
              <a:picLocks noChangeAspect="1"/>
            </p:cNvPicPr>
            <p:nvPr userDrawn="1"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209800" y="3818275"/>
              <a:ext cx="2287931" cy="516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9473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B31B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66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ew 36in Header"/>
          <p:cNvPicPr>
            <a:picLocks noChangeAspect="1" noChangeArrowheads="1"/>
          </p:cNvPicPr>
          <p:nvPr/>
        </p:nvPicPr>
        <p:blipFill>
          <a:blip r:embed="rId15" cstate="print"/>
          <a:srcRect l="81059" b="22222"/>
          <a:stretch>
            <a:fillRect/>
          </a:stretch>
        </p:blipFill>
        <p:spPr bwMode="auto">
          <a:xfrm>
            <a:off x="6400800" y="1"/>
            <a:ext cx="27432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New 36in Header"/>
          <p:cNvPicPr>
            <a:picLocks noChangeAspect="1" noChangeArrowheads="1"/>
          </p:cNvPicPr>
          <p:nvPr/>
        </p:nvPicPr>
        <p:blipFill>
          <a:blip r:embed="rId15" cstate="print"/>
          <a:srcRect b="22222"/>
          <a:stretch>
            <a:fillRect/>
          </a:stretch>
        </p:blipFill>
        <p:spPr bwMode="auto">
          <a:xfrm>
            <a:off x="0" y="0"/>
            <a:ext cx="648637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096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6294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i="1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629400"/>
            <a:ext cx="548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i="1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1" smtClean="0">
                <a:latin typeface="+mn-lt"/>
              </a:defRPr>
            </a:lvl1pPr>
          </a:lstStyle>
          <a:p>
            <a:pPr>
              <a:defRPr/>
            </a:pPr>
            <a:fld id="{06F6EE35-FBF3-459F-A2CB-5C95F0D81202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541713" y="2063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0"/>
            <a:ext cx="6629400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2743200" cy="533399"/>
            <a:chOff x="2133600" y="3810001"/>
            <a:chExt cx="2743200" cy="533399"/>
          </a:xfrm>
        </p:grpSpPr>
        <p:pic>
          <p:nvPicPr>
            <p:cNvPr id="14" name="Picture 2" descr="New 36in Header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 l="81059" b="22222"/>
            <a:stretch>
              <a:fillRect/>
            </a:stretch>
          </p:blipFill>
          <p:spPr bwMode="auto">
            <a:xfrm>
              <a:off x="2133600" y="3810001"/>
              <a:ext cx="2743200" cy="533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CUCLASSE 3line White.png"/>
            <p:cNvPicPr>
              <a:picLocks noChangeAspect="1"/>
            </p:cNvPicPr>
            <p:nvPr userDrawn="1"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209800" y="3818275"/>
              <a:ext cx="2287931" cy="516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2027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B31B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66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ew 36in Header"/>
          <p:cNvPicPr>
            <a:picLocks noChangeAspect="1" noChangeArrowheads="1"/>
          </p:cNvPicPr>
          <p:nvPr/>
        </p:nvPicPr>
        <p:blipFill>
          <a:blip r:embed="rId15" cstate="print"/>
          <a:srcRect l="81059" b="22222"/>
          <a:stretch>
            <a:fillRect/>
          </a:stretch>
        </p:blipFill>
        <p:spPr bwMode="auto">
          <a:xfrm>
            <a:off x="6400800" y="1"/>
            <a:ext cx="27432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New 36in Header"/>
          <p:cNvPicPr>
            <a:picLocks noChangeAspect="1" noChangeArrowheads="1"/>
          </p:cNvPicPr>
          <p:nvPr/>
        </p:nvPicPr>
        <p:blipFill>
          <a:blip r:embed="rId15" cstate="print"/>
          <a:srcRect b="22222"/>
          <a:stretch>
            <a:fillRect/>
          </a:stretch>
        </p:blipFill>
        <p:spPr bwMode="auto">
          <a:xfrm>
            <a:off x="0" y="0"/>
            <a:ext cx="648637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096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6294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i="1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629400"/>
            <a:ext cx="548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i="1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1" smtClean="0">
                <a:latin typeface="+mn-lt"/>
              </a:defRPr>
            </a:lvl1pPr>
          </a:lstStyle>
          <a:p>
            <a:pPr>
              <a:defRPr/>
            </a:pPr>
            <a:fld id="{06F6EE35-FBF3-459F-A2CB-5C95F0D81202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541713" y="2063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0"/>
            <a:ext cx="6629400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2743200" cy="533399"/>
            <a:chOff x="2133600" y="3810001"/>
            <a:chExt cx="2743200" cy="533399"/>
          </a:xfrm>
        </p:grpSpPr>
        <p:pic>
          <p:nvPicPr>
            <p:cNvPr id="14" name="Picture 2" descr="New 36in Header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 l="81059" b="22222"/>
            <a:stretch>
              <a:fillRect/>
            </a:stretch>
          </p:blipFill>
          <p:spPr bwMode="auto">
            <a:xfrm>
              <a:off x="2133600" y="3810001"/>
              <a:ext cx="2743200" cy="533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CUCLASSE 3line White.png"/>
            <p:cNvPicPr>
              <a:picLocks noChangeAspect="1"/>
            </p:cNvPicPr>
            <p:nvPr userDrawn="1"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209800" y="3818275"/>
              <a:ext cx="2287931" cy="516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B31B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66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ew 36in Header"/>
          <p:cNvPicPr>
            <a:picLocks noChangeAspect="1" noChangeArrowheads="1"/>
          </p:cNvPicPr>
          <p:nvPr/>
        </p:nvPicPr>
        <p:blipFill>
          <a:blip r:embed="rId15" cstate="print"/>
          <a:srcRect l="81059" b="22222"/>
          <a:stretch>
            <a:fillRect/>
          </a:stretch>
        </p:blipFill>
        <p:spPr bwMode="auto">
          <a:xfrm>
            <a:off x="6400800" y="1"/>
            <a:ext cx="27432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New 36in Header"/>
          <p:cNvPicPr>
            <a:picLocks noChangeAspect="1" noChangeArrowheads="1"/>
          </p:cNvPicPr>
          <p:nvPr/>
        </p:nvPicPr>
        <p:blipFill>
          <a:blip r:embed="rId15" cstate="print"/>
          <a:srcRect b="22222"/>
          <a:stretch>
            <a:fillRect/>
          </a:stretch>
        </p:blipFill>
        <p:spPr bwMode="auto">
          <a:xfrm>
            <a:off x="0" y="0"/>
            <a:ext cx="648637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096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6294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i="1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629400"/>
            <a:ext cx="548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i="1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1" smtClean="0">
                <a:latin typeface="+mn-lt"/>
              </a:defRPr>
            </a:lvl1pPr>
          </a:lstStyle>
          <a:p>
            <a:pPr>
              <a:defRPr/>
            </a:pPr>
            <a:fld id="{06F6EE35-FBF3-459F-A2CB-5C95F0D81202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541713" y="2063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0"/>
            <a:ext cx="6629400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2743200" cy="533399"/>
            <a:chOff x="2133600" y="3810001"/>
            <a:chExt cx="2743200" cy="533399"/>
          </a:xfrm>
        </p:grpSpPr>
        <p:pic>
          <p:nvPicPr>
            <p:cNvPr id="14" name="Picture 2" descr="New 36in Header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 l="81059" b="22222"/>
            <a:stretch>
              <a:fillRect/>
            </a:stretch>
          </p:blipFill>
          <p:spPr bwMode="auto">
            <a:xfrm>
              <a:off x="2133600" y="3810001"/>
              <a:ext cx="2743200" cy="533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CUCLASSE 3line White.png"/>
            <p:cNvPicPr>
              <a:picLocks noChangeAspect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209800" y="3818275"/>
              <a:ext cx="2287931" cy="516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B31B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66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w 36in Header"/>
          <p:cNvPicPr>
            <a:picLocks noChangeAspect="1" noChangeArrowheads="1"/>
          </p:cNvPicPr>
          <p:nvPr/>
        </p:nvPicPr>
        <p:blipFill>
          <a:blip r:embed="rId15" cstate="print"/>
          <a:srcRect l="81059" b="22221"/>
          <a:stretch>
            <a:fillRect/>
          </a:stretch>
        </p:blipFill>
        <p:spPr bwMode="auto">
          <a:xfrm>
            <a:off x="6400800" y="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 descr="New 36in Header"/>
          <p:cNvPicPr>
            <a:picLocks noChangeAspect="1" noChangeArrowheads="1"/>
          </p:cNvPicPr>
          <p:nvPr/>
        </p:nvPicPr>
        <p:blipFill>
          <a:blip r:embed="rId16" cstate="print"/>
          <a:srcRect b="22221"/>
          <a:stretch>
            <a:fillRect/>
          </a:stretch>
        </p:blipFill>
        <p:spPr bwMode="auto">
          <a:xfrm>
            <a:off x="0" y="0"/>
            <a:ext cx="6486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096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6294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i="1" smtClean="0"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629400"/>
            <a:ext cx="548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i="1" smtClean="0"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Arial" pitchFamily="34" charset="0"/>
              </a:defRPr>
            </a:lvl1pPr>
          </a:lstStyle>
          <a:p>
            <a:fld id="{96271A77-2846-4449-B00D-F73FD478F6F6}" type="slidenum">
              <a:rPr lang="en-US">
                <a:solidFill>
                  <a:srgbClr val="000000"/>
                </a:solidFill>
                <a:ea typeface="ＭＳ Ｐゴシック" charset="-128"/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ea typeface="ＭＳ Ｐゴシック" charset="-128"/>
              <a:cs typeface="+mn-cs"/>
            </a:endParaRPr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ea typeface="ＭＳ Ｐゴシック" charset="-128"/>
              <a:cs typeface="+mn-cs"/>
            </a:endParaRPr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3541713" y="2063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  <a:ea typeface="ＭＳ Ｐゴシック" charset="-128"/>
              <a:cs typeface="+mn-cs"/>
            </a:endParaRPr>
          </a:p>
        </p:txBody>
      </p:sp>
      <p:sp>
        <p:nvSpPr>
          <p:cNvPr id="103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0"/>
            <a:ext cx="6629400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35" name="Group 14"/>
          <p:cNvGrpSpPr>
            <a:grpSpLocks/>
          </p:cNvGrpSpPr>
          <p:nvPr/>
        </p:nvGrpSpPr>
        <p:grpSpPr bwMode="auto">
          <a:xfrm>
            <a:off x="0" y="0"/>
            <a:ext cx="2743200" cy="533400"/>
            <a:chOff x="2133600" y="3810001"/>
            <a:chExt cx="2743200" cy="533399"/>
          </a:xfrm>
        </p:grpSpPr>
        <p:pic>
          <p:nvPicPr>
            <p:cNvPr id="1036" name="Picture 2" descr="New 36in Header"/>
            <p:cNvPicPr>
              <a:picLocks noChangeAspect="1" noChangeArrowheads="1"/>
            </p:cNvPicPr>
            <p:nvPr/>
          </p:nvPicPr>
          <p:blipFill>
            <a:blip r:embed="rId15" cstate="print"/>
            <a:srcRect l="81059" b="22221"/>
            <a:stretch>
              <a:fillRect/>
            </a:stretch>
          </p:blipFill>
          <p:spPr bwMode="auto">
            <a:xfrm>
              <a:off x="2133600" y="3810001"/>
              <a:ext cx="2743200" cy="533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9" descr="CUCLASSE 3line White.png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209800" y="3818275"/>
              <a:ext cx="2287931" cy="516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B31B1B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6600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ew 36in Header"/>
          <p:cNvPicPr>
            <a:picLocks noChangeAspect="1" noChangeArrowheads="1"/>
          </p:cNvPicPr>
          <p:nvPr/>
        </p:nvPicPr>
        <p:blipFill>
          <a:blip r:embed="rId15" cstate="print"/>
          <a:srcRect l="81059" b="22222"/>
          <a:stretch>
            <a:fillRect/>
          </a:stretch>
        </p:blipFill>
        <p:spPr bwMode="auto">
          <a:xfrm>
            <a:off x="6400800" y="1"/>
            <a:ext cx="27432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New 36in Header"/>
          <p:cNvPicPr>
            <a:picLocks noChangeAspect="1" noChangeArrowheads="1"/>
          </p:cNvPicPr>
          <p:nvPr/>
        </p:nvPicPr>
        <p:blipFill>
          <a:blip r:embed="rId15" cstate="print"/>
          <a:srcRect b="22222"/>
          <a:stretch>
            <a:fillRect/>
          </a:stretch>
        </p:blipFill>
        <p:spPr bwMode="auto">
          <a:xfrm>
            <a:off x="0" y="0"/>
            <a:ext cx="648637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096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6294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i="1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629400"/>
            <a:ext cx="548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i="1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1" smtClean="0">
                <a:latin typeface="+mn-lt"/>
              </a:defRPr>
            </a:lvl1pPr>
          </a:lstStyle>
          <a:p>
            <a:pPr>
              <a:defRPr/>
            </a:pPr>
            <a:fld id="{06F6EE35-FBF3-459F-A2CB-5C95F0D81202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541713" y="2063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0"/>
            <a:ext cx="6629400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2743200" cy="533399"/>
            <a:chOff x="2133600" y="3810001"/>
            <a:chExt cx="2743200" cy="533399"/>
          </a:xfrm>
        </p:grpSpPr>
        <p:pic>
          <p:nvPicPr>
            <p:cNvPr id="14" name="Picture 2" descr="New 36in Header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 l="81059" b="22222"/>
            <a:stretch>
              <a:fillRect/>
            </a:stretch>
          </p:blipFill>
          <p:spPr bwMode="auto">
            <a:xfrm>
              <a:off x="2133600" y="3810001"/>
              <a:ext cx="2743200" cy="533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CUCLASSE 3line White.png"/>
            <p:cNvPicPr>
              <a:picLocks noChangeAspect="1"/>
            </p:cNvPicPr>
            <p:nvPr userDrawn="1"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209800" y="3818275"/>
              <a:ext cx="2287931" cy="516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63601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B31B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66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ew 36in Header"/>
          <p:cNvPicPr>
            <a:picLocks noChangeAspect="1" noChangeArrowheads="1"/>
          </p:cNvPicPr>
          <p:nvPr/>
        </p:nvPicPr>
        <p:blipFill>
          <a:blip r:embed="rId15" cstate="print"/>
          <a:srcRect l="81059" b="22222"/>
          <a:stretch>
            <a:fillRect/>
          </a:stretch>
        </p:blipFill>
        <p:spPr bwMode="auto">
          <a:xfrm>
            <a:off x="6400800" y="1"/>
            <a:ext cx="27432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New 36in Header"/>
          <p:cNvPicPr>
            <a:picLocks noChangeAspect="1" noChangeArrowheads="1"/>
          </p:cNvPicPr>
          <p:nvPr/>
        </p:nvPicPr>
        <p:blipFill>
          <a:blip r:embed="rId15" cstate="print"/>
          <a:srcRect b="22222"/>
          <a:stretch>
            <a:fillRect/>
          </a:stretch>
        </p:blipFill>
        <p:spPr bwMode="auto">
          <a:xfrm>
            <a:off x="0" y="0"/>
            <a:ext cx="648637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096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6294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i="1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January 4, 2012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629400"/>
            <a:ext cx="548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i="1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Beam Instrumentation Meeting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1" smtClean="0">
                <a:latin typeface="+mn-lt"/>
              </a:defRPr>
            </a:lvl1pPr>
          </a:lstStyle>
          <a:p>
            <a:pPr>
              <a:defRPr/>
            </a:pPr>
            <a:fld id="{06F6EE35-FBF3-459F-A2CB-5C95F0D81202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541713" y="2063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0"/>
            <a:ext cx="6629400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US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2743200" cy="533399"/>
            <a:chOff x="2133600" y="3810001"/>
            <a:chExt cx="2743200" cy="533399"/>
          </a:xfrm>
        </p:grpSpPr>
        <p:pic>
          <p:nvPicPr>
            <p:cNvPr id="14" name="Picture 2" descr="New 36in Header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 l="81059" b="22222"/>
            <a:stretch>
              <a:fillRect/>
            </a:stretch>
          </p:blipFill>
          <p:spPr bwMode="auto">
            <a:xfrm>
              <a:off x="2133600" y="3810001"/>
              <a:ext cx="2743200" cy="533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CUCLASSE 3line White.png"/>
            <p:cNvPicPr>
              <a:picLocks noChangeAspect="1"/>
            </p:cNvPicPr>
            <p:nvPr userDrawn="1"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209800" y="3818275"/>
              <a:ext cx="2287931" cy="516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rgbClr val="B31B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rgbClr val="0000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rgbClr val="0066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pp.cornell.edu/~mcr/cbpm" TargetMode="External"/><Relationship Id="rId2" Type="http://schemas.openxmlformats.org/officeDocument/2006/relationships/hyperlink" Target="http://www.lepp.cornell.edu/~mcr/cbi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epp.cornell.edu/~mcr/commands" TargetMode="External"/><Relationship Id="rId4" Type="http://schemas.openxmlformats.org/officeDocument/2006/relationships/hyperlink" Target="http://www.lepp.cornell.edu/~mcr/command_bas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Streamline / organize</a:t>
            </a:r>
            <a:endParaRPr lang="en-US" dirty="0"/>
          </a:p>
          <a:p>
            <a:pPr lvl="2"/>
            <a:r>
              <a:rPr lang="en-US" dirty="0"/>
              <a:t>Improve </a:t>
            </a:r>
            <a:r>
              <a:rPr lang="en-US" dirty="0" smtClean="0"/>
              <a:t>readability of code</a:t>
            </a:r>
            <a:endParaRPr lang="en-US" dirty="0"/>
          </a:p>
          <a:p>
            <a:pPr lvl="2"/>
            <a:r>
              <a:rPr lang="en-US" dirty="0"/>
              <a:t>Decrease </a:t>
            </a:r>
            <a:r>
              <a:rPr lang="en-US" dirty="0" smtClean="0"/>
              <a:t>code volume/line </a:t>
            </a:r>
            <a:r>
              <a:rPr lang="en-US" dirty="0"/>
              <a:t>count</a:t>
            </a:r>
          </a:p>
          <a:p>
            <a:pPr lvl="2"/>
            <a:r>
              <a:rPr lang="en-US" dirty="0"/>
              <a:t>Simplify mechanisms</a:t>
            </a:r>
          </a:p>
          <a:p>
            <a:pPr lvl="2"/>
            <a:r>
              <a:rPr lang="en-US" dirty="0"/>
              <a:t>Improve </a:t>
            </a:r>
            <a:r>
              <a:rPr lang="en-US" dirty="0" smtClean="0"/>
              <a:t>maintainability &amp; clarity</a:t>
            </a:r>
          </a:p>
          <a:p>
            <a:pPr lvl="2"/>
            <a:r>
              <a:rPr lang="en-US" dirty="0" smtClean="0"/>
              <a:t>Decrease development overhead</a:t>
            </a:r>
          </a:p>
          <a:p>
            <a:pPr lvl="2"/>
            <a:r>
              <a:rPr lang="en-US" dirty="0" smtClean="0"/>
              <a:t>Leverage object-oriented design principles</a:t>
            </a:r>
            <a:endParaRPr lang="en-US" dirty="0"/>
          </a:p>
          <a:p>
            <a:pPr lvl="1"/>
            <a:r>
              <a:rPr lang="en-US" dirty="0" smtClean="0"/>
              <a:t>Lay groundwork for required features</a:t>
            </a:r>
          </a:p>
          <a:p>
            <a:pPr lvl="2"/>
            <a:r>
              <a:rPr lang="en-US" dirty="0" smtClean="0"/>
              <a:t>Improved documentation (automatic doc generation)</a:t>
            </a:r>
          </a:p>
          <a:p>
            <a:pPr lvl="2"/>
            <a:r>
              <a:rPr lang="en-US" dirty="0" smtClean="0"/>
              <a:t>Greater flexibility in adding/refining powerful features</a:t>
            </a:r>
          </a:p>
          <a:p>
            <a:pPr lvl="2"/>
            <a:r>
              <a:rPr lang="en-US" dirty="0" smtClean="0"/>
              <a:t>Better automated testing and logging</a:t>
            </a:r>
          </a:p>
          <a:p>
            <a:pPr lvl="2"/>
            <a:r>
              <a:rPr lang="en-US" dirty="0" smtClean="0"/>
              <a:t>Real-time status</a:t>
            </a:r>
          </a:p>
          <a:p>
            <a:pPr lvl="2"/>
            <a:r>
              <a:rPr lang="en-US" dirty="0" smtClean="0"/>
              <a:t>Integrated plotting/GUI/graphical support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BPM System Design </a:t>
            </a:r>
            <a:r>
              <a:rPr lang="en-US" dirty="0" smtClean="0"/>
              <a:t>Update / Proposal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 Instrumentation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6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- New Features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 Instrumentation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1562100"/>
            <a:ext cx="9143245" cy="50348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09600"/>
            <a:ext cx="8915400" cy="1143000"/>
          </a:xfrm>
        </p:spPr>
        <p:txBody>
          <a:bodyPr/>
          <a:lstStyle/>
          <a:p>
            <a:r>
              <a:rPr lang="en-US" dirty="0" smtClean="0"/>
              <a:t>New unified </a:t>
            </a:r>
            <a:r>
              <a:rPr lang="en-US" dirty="0" smtClean="0"/>
              <a:t>server architecture</a:t>
            </a:r>
          </a:p>
          <a:p>
            <a:pPr lvl="1"/>
            <a:r>
              <a:rPr lang="en-US" dirty="0" smtClean="0"/>
              <a:t>Modular with centralized control interface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82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- New Features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 Instrumentation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1562100"/>
            <a:ext cx="9143245" cy="50348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09600"/>
            <a:ext cx="8915400" cy="1143000"/>
          </a:xfrm>
        </p:spPr>
        <p:txBody>
          <a:bodyPr/>
          <a:lstStyle/>
          <a:p>
            <a:r>
              <a:rPr lang="en-US" dirty="0" smtClean="0"/>
              <a:t>New unified </a:t>
            </a:r>
            <a:r>
              <a:rPr lang="en-US" dirty="0" smtClean="0"/>
              <a:t>server architecture</a:t>
            </a:r>
          </a:p>
          <a:p>
            <a:pPr lvl="1"/>
            <a:r>
              <a:rPr lang="en-US" dirty="0" smtClean="0"/>
              <a:t>Modular with centralized control interface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82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- New Features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 Instrumentation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1562100"/>
            <a:ext cx="9143245" cy="50348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09600"/>
            <a:ext cx="8915400" cy="1143000"/>
          </a:xfrm>
        </p:spPr>
        <p:txBody>
          <a:bodyPr/>
          <a:lstStyle/>
          <a:p>
            <a:r>
              <a:rPr lang="en-US" dirty="0" smtClean="0"/>
              <a:t>New unified </a:t>
            </a:r>
            <a:r>
              <a:rPr lang="en-US" dirty="0" smtClean="0"/>
              <a:t>server architecture</a:t>
            </a:r>
          </a:p>
          <a:p>
            <a:pPr lvl="1"/>
            <a:r>
              <a:rPr lang="en-US" dirty="0" smtClean="0"/>
              <a:t>Modular with centralized control interface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82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- New Features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 Instrumentation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1562100"/>
            <a:ext cx="9143245" cy="50348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09600"/>
            <a:ext cx="8915400" cy="1143000"/>
          </a:xfrm>
        </p:spPr>
        <p:txBody>
          <a:bodyPr/>
          <a:lstStyle/>
          <a:p>
            <a:r>
              <a:rPr lang="en-US" dirty="0" smtClean="0"/>
              <a:t>New unified </a:t>
            </a:r>
            <a:r>
              <a:rPr lang="en-US" dirty="0" smtClean="0"/>
              <a:t>server architecture</a:t>
            </a:r>
          </a:p>
          <a:p>
            <a:pPr lvl="1"/>
            <a:r>
              <a:rPr lang="en-US" dirty="0" smtClean="0"/>
              <a:t>Modular with centralized control interface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82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- New Features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 Instrumentation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100"/>
            <a:ext cx="9143245" cy="50348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09600"/>
            <a:ext cx="8915400" cy="1143000"/>
          </a:xfrm>
        </p:spPr>
        <p:txBody>
          <a:bodyPr/>
          <a:lstStyle/>
          <a:p>
            <a:r>
              <a:rPr lang="en-US" dirty="0" smtClean="0"/>
              <a:t>New unified </a:t>
            </a:r>
            <a:r>
              <a:rPr lang="en-US" dirty="0" smtClean="0"/>
              <a:t>server architecture</a:t>
            </a:r>
          </a:p>
          <a:p>
            <a:pPr lvl="1"/>
            <a:r>
              <a:rPr lang="en-US" dirty="0" smtClean="0"/>
              <a:t>Modular with centralized control interface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024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09600"/>
            <a:ext cx="8915400" cy="5562600"/>
          </a:xfrm>
        </p:spPr>
        <p:txBody>
          <a:bodyPr/>
          <a:lstStyle/>
          <a:p>
            <a:pPr lvl="1"/>
            <a:r>
              <a:rPr lang="en-US" sz="2400" dirty="0" smtClean="0"/>
              <a:t>Graphical real-time polling of vital information</a:t>
            </a:r>
          </a:p>
          <a:p>
            <a:pPr lvl="2"/>
            <a:r>
              <a:rPr lang="en-US" sz="2000" dirty="0" smtClean="0"/>
              <a:t>Displays can be spawned in multiple locations simultaneously as an operational and diagnostic aid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Single point of </a:t>
            </a:r>
            <a:r>
              <a:rPr lang="en-US" dirty="0" smtClean="0"/>
              <a:t>control</a:t>
            </a:r>
          </a:p>
          <a:p>
            <a:pPr lvl="2"/>
            <a:r>
              <a:rPr lang="en-US" dirty="0" smtClean="0"/>
              <a:t>Front-end / back-end operation allows for operation as a true </a:t>
            </a:r>
            <a:r>
              <a:rPr lang="en-US" u="sng" dirty="0" smtClean="0"/>
              <a:t>system</a:t>
            </a:r>
            <a:r>
              <a:rPr lang="en-US" dirty="0" smtClean="0"/>
              <a:t>, instead of a pile of servers.</a:t>
            </a:r>
            <a:endParaRPr lang="en-US" dirty="0" smtClean="0"/>
          </a:p>
          <a:p>
            <a:pPr lvl="1"/>
            <a:r>
              <a:rPr lang="en-US" dirty="0" smtClean="0"/>
              <a:t>Automatic mode-switching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ervers interleave honoring of local commands and remote data </a:t>
            </a:r>
            <a:r>
              <a:rPr lang="en-US" dirty="0" smtClean="0"/>
              <a:t>requests seamlessly</a:t>
            </a:r>
            <a:endParaRPr lang="en-US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marL="914400" lvl="2" indent="0">
              <a:buNone/>
            </a:pPr>
            <a:endParaRPr lang="en-US" sz="2000" dirty="0" smtClean="0"/>
          </a:p>
          <a:p>
            <a:pPr marL="914400" lvl="2" indent="0">
              <a:buNone/>
            </a:pPr>
            <a:r>
              <a:rPr lang="en-US" sz="2000" dirty="0"/>
              <a:t>	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- New Features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 Instrumentation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" y="1981200"/>
            <a:ext cx="8839200" cy="11096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438275"/>
            <a:ext cx="103822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09600"/>
            <a:ext cx="8915400" cy="5562600"/>
          </a:xfrm>
        </p:spPr>
        <p:txBody>
          <a:bodyPr/>
          <a:lstStyle/>
          <a:p>
            <a:pPr lvl="1"/>
            <a:r>
              <a:rPr lang="en-US" sz="2400" dirty="0" smtClean="0"/>
              <a:t>Automatic documentation generation</a:t>
            </a:r>
            <a:endParaRPr lang="en-US" sz="2400" dirty="0" smtClean="0"/>
          </a:p>
          <a:p>
            <a:pPr lvl="2"/>
            <a:r>
              <a:rPr lang="en-US" sz="2000" dirty="0" smtClean="0">
                <a:hlinkClick r:id="rId2"/>
              </a:rPr>
              <a:t>Core communication structures</a:t>
            </a:r>
            <a:endParaRPr lang="en-US" sz="2000" dirty="0" smtClean="0"/>
          </a:p>
          <a:p>
            <a:pPr lvl="2"/>
            <a:r>
              <a:rPr lang="en-US" sz="2000" dirty="0" smtClean="0">
                <a:hlinkClick r:id="rId3"/>
              </a:rPr>
              <a:t>Instrument-specific </a:t>
            </a:r>
            <a:r>
              <a:rPr lang="en-US" sz="2000" dirty="0" err="1" smtClean="0">
                <a:hlinkClick r:id="rId3"/>
              </a:rPr>
              <a:t>communiction</a:t>
            </a:r>
            <a:r>
              <a:rPr lang="en-US" sz="2000" dirty="0" smtClean="0">
                <a:hlinkClick r:id="rId3"/>
              </a:rPr>
              <a:t> structures</a:t>
            </a:r>
            <a:endParaRPr lang="en-US" sz="2000" dirty="0" smtClean="0"/>
          </a:p>
          <a:p>
            <a:pPr lvl="2"/>
            <a:r>
              <a:rPr lang="en-US" sz="2000" dirty="0" smtClean="0">
                <a:hlinkClick r:id="rId4"/>
              </a:rPr>
              <a:t>Command base class</a:t>
            </a:r>
            <a:endParaRPr lang="en-US" sz="2000" dirty="0" smtClean="0"/>
          </a:p>
          <a:p>
            <a:pPr lvl="2"/>
            <a:r>
              <a:rPr lang="en-US" sz="2000" dirty="0" smtClean="0">
                <a:hlinkClick r:id="rId5"/>
              </a:rPr>
              <a:t>System commands</a:t>
            </a:r>
            <a:endParaRPr lang="en-US" sz="2000" dirty="0" smtClean="0"/>
          </a:p>
          <a:p>
            <a:pPr lvl="2"/>
            <a:r>
              <a:rPr lang="en-US" dirty="0" smtClean="0"/>
              <a:t>Etc… every module gets its own documentation</a:t>
            </a:r>
            <a:endParaRPr lang="en-US" dirty="0" smtClean="0"/>
          </a:p>
          <a:p>
            <a:pPr lvl="2"/>
            <a:endParaRPr lang="en-US" sz="2000" dirty="0"/>
          </a:p>
          <a:p>
            <a:pPr lvl="1"/>
            <a:r>
              <a:rPr lang="en-US" dirty="0" smtClean="0"/>
              <a:t>A working implementation is available for perusal</a:t>
            </a:r>
            <a:endParaRPr lang="en-US" dirty="0" smtClean="0"/>
          </a:p>
          <a:p>
            <a:pPr marL="914400" lvl="2" indent="0">
              <a:buNone/>
            </a:pPr>
            <a:endParaRPr lang="en-US" sz="2000" dirty="0" smtClean="0"/>
          </a:p>
          <a:p>
            <a:pPr marL="914400" lvl="2" indent="0">
              <a:buNone/>
            </a:pPr>
            <a:r>
              <a:rPr lang="en-US" sz="2000" dirty="0"/>
              <a:t>	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- New Features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 Instrumentation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Using appropriate tools in the right places</a:t>
            </a:r>
          </a:p>
          <a:p>
            <a:pPr lvl="1"/>
            <a:r>
              <a:rPr lang="en-US" sz="2400" dirty="0" smtClean="0"/>
              <a:t>C Language</a:t>
            </a:r>
          </a:p>
          <a:p>
            <a:pPr lvl="2"/>
            <a:r>
              <a:rPr lang="en-US" sz="2000" dirty="0"/>
              <a:t>F</a:t>
            </a:r>
            <a:r>
              <a:rPr lang="en-US" sz="2000" dirty="0" smtClean="0"/>
              <a:t>or low-level logic on devices with no OS (BPMs)</a:t>
            </a:r>
          </a:p>
          <a:p>
            <a:pPr lvl="3"/>
            <a:r>
              <a:rPr lang="en-US" dirty="0" smtClean="0"/>
              <a:t>Communications data structures are the contact surface between instrument and control system code.  They remain unchanged.</a:t>
            </a:r>
          </a:p>
          <a:p>
            <a:pPr lvl="2"/>
            <a:r>
              <a:rPr lang="en-US" sz="2000" dirty="0" smtClean="0"/>
              <a:t>To leverage existing library functionality</a:t>
            </a:r>
          </a:p>
          <a:p>
            <a:pPr lvl="3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cbi_net</a:t>
            </a:r>
            <a:r>
              <a:rPr lang="en-US" dirty="0" smtClean="0"/>
              <a:t> – </a:t>
            </a:r>
            <a:r>
              <a:rPr lang="en-US" dirty="0" err="1" smtClean="0"/>
              <a:t>ethernet</a:t>
            </a:r>
            <a:r>
              <a:rPr lang="en-US" dirty="0" smtClean="0"/>
              <a:t> communication</a:t>
            </a:r>
          </a:p>
          <a:p>
            <a:pPr lvl="3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mpmnet</a:t>
            </a:r>
            <a:r>
              <a:rPr lang="en-US" dirty="0" smtClean="0"/>
              <a:t> – XBUS/MPM communication</a:t>
            </a:r>
          </a:p>
          <a:p>
            <a:pPr lvl="3"/>
            <a:r>
              <a:rPr lang="en-US" dirty="0" err="1">
                <a:latin typeface="Courier New" pitchFamily="49" charset="0"/>
                <a:cs typeface="Courier New" pitchFamily="49" charset="0"/>
              </a:rPr>
              <a:t>c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bpmfio</a:t>
            </a:r>
            <a:r>
              <a:rPr lang="en-US" dirty="0" smtClean="0"/>
              <a:t> – Data file I/O</a:t>
            </a:r>
          </a:p>
          <a:p>
            <a:pPr lvl="2"/>
            <a:r>
              <a:rPr lang="en-US" sz="2000" dirty="0"/>
              <a:t>C</a:t>
            </a:r>
            <a:r>
              <a:rPr lang="en-US" sz="2000" dirty="0" smtClean="0"/>
              <a:t>an be used for anything performance-related</a:t>
            </a:r>
          </a:p>
          <a:p>
            <a:pPr lvl="3"/>
            <a:r>
              <a:rPr lang="en-US" dirty="0" smtClean="0"/>
              <a:t>Reality is that BPM system is </a:t>
            </a:r>
            <a:r>
              <a:rPr lang="en-US" u="sng" dirty="0" smtClean="0"/>
              <a:t>I/O limited</a:t>
            </a:r>
            <a:r>
              <a:rPr lang="en-US" dirty="0" smtClean="0"/>
              <a:t>, not CPU limited</a:t>
            </a:r>
          </a:p>
          <a:p>
            <a:pPr lvl="3"/>
            <a:r>
              <a:rPr lang="en-US" dirty="0" smtClean="0"/>
              <a:t>I/O is already handled by compact, fast C implementations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Changes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 Instrumentation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Using appropriate tools in the right places</a:t>
            </a:r>
          </a:p>
          <a:p>
            <a:pPr lvl="1"/>
            <a:r>
              <a:rPr lang="en-US" sz="2400" dirty="0" smtClean="0"/>
              <a:t>Python Language</a:t>
            </a:r>
          </a:p>
          <a:p>
            <a:pPr lvl="2"/>
            <a:r>
              <a:rPr lang="en-US" sz="2000" dirty="0" smtClean="0"/>
              <a:t>Allows rapid development with concise </a:t>
            </a:r>
            <a:r>
              <a:rPr lang="en-US" sz="2000" dirty="0" smtClean="0"/>
              <a:t>expression</a:t>
            </a:r>
            <a:endParaRPr lang="en-US" sz="2000" dirty="0" smtClean="0"/>
          </a:p>
          <a:p>
            <a:pPr lvl="2"/>
            <a:r>
              <a:rPr lang="en-US" sz="2000" dirty="0" smtClean="0"/>
              <a:t>Fully </a:t>
            </a:r>
            <a:r>
              <a:rPr lang="en-US" sz="2000" dirty="0" smtClean="0"/>
              <a:t>object-oriented</a:t>
            </a:r>
            <a:endParaRPr lang="en-US" sz="2000" dirty="0" smtClean="0"/>
          </a:p>
          <a:p>
            <a:pPr lvl="3"/>
            <a:r>
              <a:rPr lang="en-US" sz="1600" dirty="0" smtClean="0"/>
              <a:t>Strong encapsulation of data and </a:t>
            </a:r>
            <a:r>
              <a:rPr lang="en-US" sz="1600" dirty="0" smtClean="0"/>
              <a:t>methods, data hiding</a:t>
            </a:r>
            <a:endParaRPr lang="en-US" sz="1600" dirty="0" smtClean="0"/>
          </a:p>
          <a:p>
            <a:pPr lvl="3"/>
            <a:r>
              <a:rPr lang="en-US" sz="1600" dirty="0" smtClean="0"/>
              <a:t>Class </a:t>
            </a:r>
            <a:r>
              <a:rPr lang="en-US" sz="1600" dirty="0" smtClean="0"/>
              <a:t>inheritance and introspection</a:t>
            </a:r>
            <a:endParaRPr lang="en-US" sz="1600" dirty="0" smtClean="0"/>
          </a:p>
          <a:p>
            <a:pPr lvl="2"/>
            <a:r>
              <a:rPr lang="en-US" sz="2000" dirty="0" smtClean="0"/>
              <a:t>Excellent for tying existing components together</a:t>
            </a:r>
          </a:p>
          <a:p>
            <a:pPr lvl="3"/>
            <a:r>
              <a:rPr lang="en-US" sz="1600" dirty="0" smtClean="0"/>
              <a:t>Built-in support for accessing C library functions and data structures </a:t>
            </a:r>
            <a:r>
              <a:rPr lang="en-US" sz="1600" dirty="0" smtClean="0"/>
              <a:t>[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ctypes</a:t>
            </a:r>
            <a:r>
              <a:rPr lang="en-US" sz="1600" dirty="0" smtClean="0"/>
              <a:t>]  </a:t>
            </a:r>
            <a:r>
              <a:rPr lang="en-US" sz="1600" dirty="0" smtClean="0"/>
              <a:t>(Akin to how MATLAB does this, only less complicated.)</a:t>
            </a:r>
          </a:p>
          <a:p>
            <a:pPr lvl="2"/>
            <a:r>
              <a:rPr lang="en-US" sz="2000" dirty="0" smtClean="0"/>
              <a:t>Robust and mature exception/error handling system</a:t>
            </a:r>
            <a:endParaRPr lang="en-US" sz="2000" dirty="0"/>
          </a:p>
          <a:p>
            <a:pPr lvl="2"/>
            <a:r>
              <a:rPr lang="en-US" sz="2000" dirty="0" smtClean="0"/>
              <a:t>Excellent standard library support</a:t>
            </a:r>
          </a:p>
          <a:p>
            <a:pPr lvl="3"/>
            <a:r>
              <a:rPr lang="en-US" sz="1600" dirty="0" smtClean="0"/>
              <a:t>String/math/advanced data structure types and operations</a:t>
            </a:r>
          </a:p>
          <a:p>
            <a:pPr lvl="3"/>
            <a:r>
              <a:rPr lang="en-US" sz="1600" dirty="0" smtClean="0"/>
              <a:t>GUI toolkit</a:t>
            </a:r>
          </a:p>
          <a:p>
            <a:pPr lvl="3"/>
            <a:r>
              <a:rPr lang="en-US" sz="1600" dirty="0" smtClean="0"/>
              <a:t>Networking</a:t>
            </a:r>
          </a:p>
          <a:p>
            <a:pPr lvl="3"/>
            <a:r>
              <a:rPr lang="en-US" sz="1600" dirty="0" smtClean="0"/>
              <a:t>Automatic documentation generation</a:t>
            </a:r>
            <a:endParaRPr lang="en-US" sz="1600" dirty="0"/>
          </a:p>
          <a:p>
            <a:pPr lvl="2"/>
            <a:r>
              <a:rPr lang="en-US" sz="2000" dirty="0" smtClean="0"/>
              <a:t>Easily installed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-party module support</a:t>
            </a:r>
          </a:p>
          <a:p>
            <a:pPr lvl="3"/>
            <a:r>
              <a:rPr lang="en-US" sz="1600" dirty="0" smtClean="0"/>
              <a:t>Remote objects, distributed computing and control [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Pyro4</a:t>
            </a:r>
            <a:r>
              <a:rPr lang="en-US" sz="1600" dirty="0" smtClean="0"/>
              <a:t>]</a:t>
            </a:r>
          </a:p>
          <a:p>
            <a:pPr lvl="3"/>
            <a:r>
              <a:rPr lang="en-US" sz="1600" dirty="0" smtClean="0"/>
              <a:t>Plotting [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matplotlib</a:t>
            </a:r>
            <a:r>
              <a:rPr lang="en-US" sz="1600" dirty="0" smtClean="0"/>
              <a:t>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Changes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 Instrumentation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4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09600"/>
            <a:ext cx="8915400" cy="5943600"/>
          </a:xfrm>
        </p:spPr>
        <p:txBody>
          <a:bodyPr/>
          <a:lstStyle/>
          <a:p>
            <a:pPr lvl="1"/>
            <a:r>
              <a:rPr lang="en-US" sz="2400" dirty="0" smtClean="0"/>
              <a:t>Design principles borrowed from high performance control system software frameworks used elsewhere</a:t>
            </a:r>
          </a:p>
          <a:p>
            <a:pPr lvl="2"/>
            <a:r>
              <a:rPr lang="en-US" sz="2000" dirty="0"/>
              <a:t>M</a:t>
            </a:r>
            <a:r>
              <a:rPr lang="en-US" sz="2000" dirty="0" smtClean="0"/>
              <a:t>odular design similar to:</a:t>
            </a:r>
          </a:p>
          <a:p>
            <a:pPr lvl="3"/>
            <a:r>
              <a:rPr lang="en-US" sz="1600" dirty="0" smtClean="0"/>
              <a:t>EPICS</a:t>
            </a:r>
          </a:p>
          <a:p>
            <a:pPr lvl="3"/>
            <a:r>
              <a:rPr lang="en-US" sz="1600" dirty="0" smtClean="0"/>
              <a:t>DOOCS</a:t>
            </a:r>
          </a:p>
          <a:p>
            <a:pPr lvl="1"/>
            <a:r>
              <a:rPr lang="en-US" sz="2400" dirty="0" smtClean="0"/>
              <a:t>Modular components talk to each other via objects registered with a </a:t>
            </a:r>
            <a:r>
              <a:rPr lang="en-US" sz="2400" dirty="0" err="1" smtClean="0"/>
              <a:t>nameserver</a:t>
            </a:r>
            <a:r>
              <a:rPr lang="en-US" sz="2400" dirty="0" smtClean="0"/>
              <a:t> process [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Pyro4</a:t>
            </a:r>
            <a:r>
              <a:rPr lang="en-US" sz="2400" dirty="0" smtClean="0"/>
              <a:t>]</a:t>
            </a:r>
          </a:p>
          <a:p>
            <a:pPr lvl="2"/>
            <a:r>
              <a:rPr lang="en-US" sz="2000" dirty="0" smtClean="0"/>
              <a:t>Completely transparent communication</a:t>
            </a:r>
            <a:endParaRPr lang="en-US" sz="2000" dirty="0"/>
          </a:p>
          <a:p>
            <a:pPr lvl="3"/>
            <a:r>
              <a:rPr lang="en-US" sz="1800" dirty="0" smtClean="0"/>
              <a:t>Removes the need to spend lots of time on the error-prone topics of sockets, buffering, &amp; handshaking</a:t>
            </a:r>
          </a:p>
          <a:p>
            <a:pPr lvl="2"/>
            <a:r>
              <a:rPr lang="en-US" sz="2000" dirty="0" smtClean="0"/>
              <a:t>Everything is an object, even remote code and data</a:t>
            </a:r>
          </a:p>
          <a:p>
            <a:pPr lvl="3"/>
            <a:r>
              <a:rPr lang="en-US" sz="1800" dirty="0" smtClean="0"/>
              <a:t>Simply call methods on remote objects as if they were local</a:t>
            </a:r>
          </a:p>
          <a:p>
            <a:pPr lvl="3"/>
            <a:r>
              <a:rPr lang="en-US" sz="1800" dirty="0" smtClean="0"/>
              <a:t>Treat it all like it’s on a single </a:t>
            </a:r>
            <a:r>
              <a:rPr lang="en-US" sz="1800" dirty="0" smtClean="0"/>
              <a:t>machine. </a:t>
            </a:r>
            <a:r>
              <a:rPr lang="en-US" sz="1800" dirty="0"/>
              <a:t>I</a:t>
            </a:r>
            <a:r>
              <a:rPr lang="en-US" sz="1800" dirty="0" smtClean="0"/>
              <a:t>t </a:t>
            </a:r>
            <a:r>
              <a:rPr lang="en-US" sz="1800" dirty="0" smtClean="0"/>
              <a:t>doesn’t have to </a:t>
            </a:r>
            <a:r>
              <a:rPr lang="en-US" sz="1800" dirty="0" smtClean="0"/>
              <a:t>be.</a:t>
            </a: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Features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 Instrumentation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0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Features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 Instrumentation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6" y="452913"/>
            <a:ext cx="7788527" cy="595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09600"/>
            <a:ext cx="8915400" cy="5562600"/>
          </a:xfrm>
        </p:spPr>
        <p:txBody>
          <a:bodyPr/>
          <a:lstStyle/>
          <a:p>
            <a:r>
              <a:rPr lang="en-US" sz="2400" dirty="0" smtClean="0"/>
              <a:t>Functional and tested implementation of core BPM system functionality</a:t>
            </a:r>
          </a:p>
          <a:p>
            <a:pPr lvl="1"/>
            <a:r>
              <a:rPr lang="en-US" sz="2000" dirty="0" smtClean="0"/>
              <a:t>Instruments </a:t>
            </a:r>
            <a:r>
              <a:rPr lang="en-US" sz="2000" dirty="0"/>
              <a:t>can be brought online and polled for </a:t>
            </a:r>
            <a:r>
              <a:rPr lang="en-US" sz="2000" dirty="0" smtClean="0"/>
              <a:t>status</a:t>
            </a:r>
          </a:p>
          <a:p>
            <a:pPr lvl="1"/>
            <a:r>
              <a:rPr lang="en-US" sz="2000" dirty="0" smtClean="0"/>
              <a:t>Test data buffers command</a:t>
            </a:r>
          </a:p>
          <a:p>
            <a:pPr lvl="1"/>
            <a:r>
              <a:rPr lang="en-US" sz="2000" dirty="0" smtClean="0"/>
              <a:t>Time-scans w/ delay corrections &amp; plotting of </a:t>
            </a:r>
            <a:r>
              <a:rPr lang="en-US" sz="2000" dirty="0" smtClean="0"/>
              <a:t>waveforms</a:t>
            </a:r>
          </a:p>
          <a:p>
            <a:pPr lvl="2"/>
            <a:r>
              <a:rPr lang="en-US" sz="1600" dirty="0" smtClean="0"/>
              <a:t>Plotting is far more flexible with built-in saving, and multi-plotting capabilities</a:t>
            </a:r>
            <a:endParaRPr lang="en-US" sz="1600" dirty="0" smtClean="0"/>
          </a:p>
          <a:p>
            <a:pPr lvl="1"/>
            <a:r>
              <a:rPr lang="en-US" sz="2000" dirty="0" smtClean="0"/>
              <a:t>TBT/raw data acquisition &amp; file output</a:t>
            </a:r>
          </a:p>
          <a:p>
            <a:pPr lvl="1"/>
            <a:r>
              <a:rPr lang="en-US" sz="2000" dirty="0" smtClean="0"/>
              <a:t>Traditional “server mode” requests honored</a:t>
            </a:r>
          </a:p>
          <a:p>
            <a:r>
              <a:rPr lang="en-US" sz="2400" dirty="0" smtClean="0"/>
              <a:t>Other improvements</a:t>
            </a:r>
          </a:p>
          <a:p>
            <a:pPr lvl="1"/>
            <a:r>
              <a:rPr lang="en-US" sz="2000" dirty="0" smtClean="0"/>
              <a:t>Greatly simplified master configuration files</a:t>
            </a:r>
          </a:p>
          <a:p>
            <a:pPr lvl="2"/>
            <a:r>
              <a:rPr lang="en-US" sz="1600" dirty="0" smtClean="0"/>
              <a:t>Removed redundant / obsolete value </a:t>
            </a:r>
            <a:r>
              <a:rPr lang="en-US" sz="1600" dirty="0" smtClean="0"/>
              <a:t>fields</a:t>
            </a:r>
          </a:p>
          <a:p>
            <a:pPr lvl="2"/>
            <a:r>
              <a:rPr lang="en-US" sz="1600" dirty="0" smtClean="0"/>
              <a:t>Uses built-in module for configuration file parsing, zero development overhead.</a:t>
            </a:r>
            <a:endParaRPr lang="en-US" sz="1600" dirty="0" smtClean="0"/>
          </a:p>
          <a:p>
            <a:pPr lvl="1"/>
            <a:r>
              <a:rPr lang="en-US" sz="2000" dirty="0" smtClean="0"/>
              <a:t>High-level threading and parallelization</a:t>
            </a:r>
          </a:p>
          <a:p>
            <a:pPr lvl="2"/>
            <a:r>
              <a:rPr lang="en-US" sz="1600" dirty="0" smtClean="0"/>
              <a:t>[Threading] </a:t>
            </a:r>
            <a:r>
              <a:rPr lang="en-US" sz="1600" dirty="0" smtClean="0"/>
              <a:t>module makes development easy and safe with high level abstractions</a:t>
            </a:r>
          </a:p>
          <a:p>
            <a:pPr lvl="2"/>
            <a:r>
              <a:rPr lang="en-US" sz="1600" dirty="0" smtClean="0"/>
              <a:t>Thread lock objects prevent resource contention problems</a:t>
            </a:r>
            <a:endParaRPr lang="en-US" sz="1600" dirty="0" smtClean="0"/>
          </a:p>
          <a:p>
            <a:pPr marL="914400" lvl="2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pPr lvl="1">
              <a:buFont typeface="Wingdings"/>
              <a:buChar char="þ"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 Instrumentation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9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 Instrumentation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100"/>
            <a:ext cx="9143245" cy="50348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09600"/>
            <a:ext cx="8915400" cy="1143000"/>
          </a:xfrm>
        </p:spPr>
        <p:txBody>
          <a:bodyPr/>
          <a:lstStyle/>
          <a:p>
            <a:r>
              <a:rPr lang="en-US" dirty="0" smtClean="0"/>
              <a:t>Present Server Architecture</a:t>
            </a:r>
            <a:endParaRPr lang="en-US" dirty="0" smtClean="0"/>
          </a:p>
          <a:p>
            <a:pPr lvl="1"/>
            <a:r>
              <a:rPr lang="en-US" dirty="0" smtClean="0"/>
              <a:t>Completely decoupled, duplicated effort to control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24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- New Features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 Instrumentation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100"/>
            <a:ext cx="9143245" cy="50348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09600"/>
            <a:ext cx="8915400" cy="1143000"/>
          </a:xfrm>
        </p:spPr>
        <p:txBody>
          <a:bodyPr/>
          <a:lstStyle/>
          <a:p>
            <a:r>
              <a:rPr lang="en-US" dirty="0" smtClean="0"/>
              <a:t>New unified </a:t>
            </a:r>
            <a:r>
              <a:rPr lang="en-US" dirty="0" smtClean="0"/>
              <a:t>server architecture</a:t>
            </a:r>
          </a:p>
          <a:p>
            <a:pPr lvl="1"/>
            <a:r>
              <a:rPr lang="en-US" dirty="0" smtClean="0"/>
              <a:t>Modular with centralized control interface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389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- New Features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 Instrumentation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1562100"/>
            <a:ext cx="9143245" cy="50348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09600"/>
            <a:ext cx="8915400" cy="1143000"/>
          </a:xfrm>
        </p:spPr>
        <p:txBody>
          <a:bodyPr/>
          <a:lstStyle/>
          <a:p>
            <a:r>
              <a:rPr lang="en-US" dirty="0" smtClean="0"/>
              <a:t>New unified </a:t>
            </a:r>
            <a:r>
              <a:rPr lang="en-US" dirty="0" smtClean="0"/>
              <a:t>server architecture</a:t>
            </a:r>
          </a:p>
          <a:p>
            <a:pPr lvl="1"/>
            <a:r>
              <a:rPr lang="en-US" dirty="0" smtClean="0"/>
              <a:t>Modular with centralized control </a:t>
            </a:r>
            <a:r>
              <a:rPr lang="en-US" dirty="0" smtClean="0"/>
              <a:t>interface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82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srTA_CLASSE">
  <a:themeElements>
    <a:clrScheme name="1_CesrTA_Review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CesrTA_Revi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esrTA_Review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srTA_Review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CesrTA_CLASSE">
  <a:themeElements>
    <a:clrScheme name="1_CesrTA_Review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CesrTA_Revi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esrTA_Review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srTA_Review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esrTA_CLASSE">
  <a:themeElements>
    <a:clrScheme name="1_CesrTA_Review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CesrTA_Revi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esrTA_Review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srTA_Review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esrTA_CLASSE">
  <a:themeElements>
    <a:clrScheme name="1_CesrTA_Review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CesrTA_Revi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esrTA_Review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srTA_Review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esrTA_CLASSE">
  <a:themeElements>
    <a:clrScheme name="1_CesrTA_Review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CesrTA_Revi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esrTA_Review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srTA_Review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esrTA_CLASSE">
  <a:themeElements>
    <a:clrScheme name="1_CesrTA_Review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CesrTA_Revi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esrTA_Review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srTA_Review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esrTA_CLASSE">
  <a:themeElements>
    <a:clrScheme name="1_CesrTA_Review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CesrTA_Revi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esrTA_Review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srTA_Review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esrTA_CLASSE">
  <a:themeElements>
    <a:clrScheme name="1_CesrTA_Review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CesrTA_Revi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esrTA_Review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srTA_Review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esrTA_CLASSE">
  <a:themeElements>
    <a:clrScheme name="1_CesrTA_Review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CesrTA_Revi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esrTA_Review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srTA_Review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esrTA_CLASSE">
  <a:themeElements>
    <a:clrScheme name="1_CesrTA_Review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CesrTA_Revi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esrTA_Review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srTA_Review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CesrTA_CLASSE.potx</Template>
  <TotalTime>20111</TotalTime>
  <Words>759</Words>
  <Application>Microsoft Office PowerPoint</Application>
  <PresentationFormat>On-screen Show (4:3)</PresentationFormat>
  <Paragraphs>172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CesrTA_CLASSE</vt:lpstr>
      <vt:lpstr>1_CesrTA_CLASSE</vt:lpstr>
      <vt:lpstr>2_CesrTA_CLASSE</vt:lpstr>
      <vt:lpstr>3_CesrTA_CLASSE</vt:lpstr>
      <vt:lpstr>4_CesrTA_CLASSE</vt:lpstr>
      <vt:lpstr>5_CesrTA_CLASSE</vt:lpstr>
      <vt:lpstr>6_CesrTA_CLASSE</vt:lpstr>
      <vt:lpstr>7_CesrTA_CLASSE</vt:lpstr>
      <vt:lpstr>8_CesrTA_CLASSE</vt:lpstr>
      <vt:lpstr>9_CesrTA_CLASSE</vt:lpstr>
      <vt:lpstr>BPM System Design Update / Proposal</vt:lpstr>
      <vt:lpstr>Design Changes</vt:lpstr>
      <vt:lpstr>Design Changes</vt:lpstr>
      <vt:lpstr>Design Features</vt:lpstr>
      <vt:lpstr>Design Features</vt:lpstr>
      <vt:lpstr>Progress</vt:lpstr>
      <vt:lpstr>Progress</vt:lpstr>
      <vt:lpstr>Progress - New Features</vt:lpstr>
      <vt:lpstr>Progress - New Features</vt:lpstr>
      <vt:lpstr>Progress - New Features</vt:lpstr>
      <vt:lpstr>Progress - New Features</vt:lpstr>
      <vt:lpstr>Progress - New Features</vt:lpstr>
      <vt:lpstr>Progress - New Features</vt:lpstr>
      <vt:lpstr>Progress - New Features</vt:lpstr>
      <vt:lpstr>Progress - New Features</vt:lpstr>
      <vt:lpstr>Progress - New Features</vt:lpstr>
    </vt:vector>
  </TitlesOfParts>
  <Manager/>
  <Company>Cornell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CesrTA_CLASSE Template</dc:title>
  <dc:subject>Standard CesrTA Template</dc:subject>
  <dc:creator>Mark A. Palmer</dc:creator>
  <cp:keywords/>
  <dc:description/>
  <cp:lastModifiedBy>mcr</cp:lastModifiedBy>
  <cp:revision>345</cp:revision>
  <dcterms:created xsi:type="dcterms:W3CDTF">2012-01-03T17:45:02Z</dcterms:created>
  <dcterms:modified xsi:type="dcterms:W3CDTF">2012-08-15T18:44:34Z</dcterms:modified>
  <cp:category/>
  <cp:contentStatus>Draft</cp:contentStatus>
</cp:coreProperties>
</file>