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66" r:id="rId3"/>
    <p:sldId id="267" r:id="rId4"/>
    <p:sldId id="270" r:id="rId5"/>
    <p:sldId id="268" r:id="rId6"/>
    <p:sldId id="269" r:id="rId7"/>
    <p:sldId id="271" r:id="rId8"/>
    <p:sldId id="257" r:id="rId9"/>
    <p:sldId id="256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8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3C27-2FA4-AF4E-B45A-4F1DCCAB54CB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43B3-9F6E-A044-94A5-EF40AE582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1F8A-EE49-5249-84A0-CEF62B89A511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57F1-9474-D740-9A18-ECD399E0B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57F1-9474-D740-9A18-ECD399E0BB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1762-5E4F-8D4B-9F31-7E6EEBC5701C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4" Type="http://schemas.openxmlformats.org/officeDocument/2006/relationships/video" Target="file://localhost/Users/RLH/Documents/Cornell%202009/Tunes/Data%2001232009/VertTuneMotion20Bunches/VertTune20bunches.mov" TargetMode="External"/><Relationship Id="rId5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1" Type="http://schemas.openxmlformats.org/officeDocument/2006/relationships/video" Target="file://localhost/Users/RLH/Documents/Cornell%202009/Tunes/Data%2001232009/HorzTuneMotion20Bunches/HorzMotion20bunches.mov" TargetMode="External"/><Relationship Id="rId2" Type="http://schemas.openxmlformats.org/officeDocument/2006/relationships/video" Target="file://localhost/Users/RLH/Documents/Cornell%202009/Tunes/Data%2001232009/HorzTuneMotion20Bunches/HorzTune20bunches.mov" TargetMode="External"/><Relationship Id="rId9" Type="http://schemas.openxmlformats.org/officeDocument/2006/relationships/image" Target="../media/image36.png"/><Relationship Id="rId3" Type="http://schemas.openxmlformats.org/officeDocument/2006/relationships/video" Target="file://localhost/Users/RLH/Documents/Cornell%202009/Tunes/Data%2001232009/VertTuneMotion20Bunches/VertMotion20bunches.mov" TargetMode="External"/><Relationship Id="rId6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video" Target="file://localhost/Users/RLH/Documents/Cornell%202009/Tunes/Data%2001232009/X-motion:tune%207436,7452,7460/xmotion7436,7452,7460.mov" TargetMode="External"/><Relationship Id="rId2" Type="http://schemas.openxmlformats.org/officeDocument/2006/relationships/video" Target="file://localhost/Users/RLH/Documents/Cornell%202009/Tunes/Data%2001232009/X-motion:tune%207436,7452,7460/xtune7436,7452,7460.mov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video" Target="file://localhost/Users/RLH/Documents/Cornell%202009/Tunes/Data%2001232009/Y-motion:tune%207436,7452,7460/ytune7436,7452,7460.mov" TargetMode="External"/><Relationship Id="rId2" Type="http://schemas.openxmlformats.org/officeDocument/2006/relationships/video" Target="file://localhost/Users/RLH/Documents/Cornell%202009/Tunes/Data%2001232009/Y-motion:tune%207436,7452,7460/ymotion7436,7452,7460.mov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video" Target="file://localhost/Users/RLH/Documents/Cornell%202009/Tunes/Data%2001232009/X-motion:tune%207436,7444,7448,7469/xtune7436,7444,7448,7469.mov" TargetMode="External"/><Relationship Id="rId2" Type="http://schemas.openxmlformats.org/officeDocument/2006/relationships/video" Target="file://localhost/Users/RLH/Documents/Cornell%202009/Tunes/Data%2001232009/X-motion:tune%207436,7444,7448,7469/xmotion7436,7444,7448,7469.mov" TargetMode="External"/><Relationship Id="rId9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9.png"/><Relationship Id="rId1" Type="http://schemas.openxmlformats.org/officeDocument/2006/relationships/video" Target="file://localhost/Users/RLH/Documents/Cornell%202009/Tunes/Data%2001232009/Y-motion:tune%207436,7444,7448,7469/ytune7436,7444,7448,7469.mov" TargetMode="External"/><Relationship Id="rId2" Type="http://schemas.openxmlformats.org/officeDocument/2006/relationships/video" Target="file://localhost/Users/RLH/Documents/Cornell%202009/Tunes/Data%2001232009/Y-motion:tune%207436,7444,7448,7469/ymotion7436,7444,7448,7469.mov" TargetMode="External"/><Relationship Id="rId9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video" Target="file://localhost/Users/RLH/Documents/Cornell%202009/Tunes/Data%2001232009/VertTuneMotion10Bunches/VertTune10bunches.mov" TargetMode="External"/><Relationship Id="rId5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" Type="http://schemas.openxmlformats.org/officeDocument/2006/relationships/video" Target="file://localhost/Users/RLH/Documents/Cornell%202009/Tunes/Data%2001232009/HorzTuneMotion10Bunches/HorzMotion10bunches.mov" TargetMode="External"/><Relationship Id="rId2" Type="http://schemas.openxmlformats.org/officeDocument/2006/relationships/video" Target="file://localhost/Users/RLH/Documents/Cornell%202009/Tunes/Data%2001232009/HorzTuneMotion10Bunches/HorzTune10bunches.mov" TargetMode="External"/><Relationship Id="rId9" Type="http://schemas.openxmlformats.org/officeDocument/2006/relationships/image" Target="../media/image30.png"/><Relationship Id="rId3" Type="http://schemas.openxmlformats.org/officeDocument/2006/relationships/video" Target="file://localhost/Users/RLH/Documents/Cornell%202009/Tunes/Data%2001232009/VertTuneMotion10Bunches/VertMotion10bunches.mov" TargetMode="Externa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Comic Sans MS"/>
              </a:rPr>
              <a:t>Electron cloud tune shift measurements-systematic studies, and studies of tune shift vs. current in long trains </a:t>
            </a:r>
            <a:endParaRPr lang="en-US" sz="2900" dirty="0">
              <a:solidFill>
                <a:srgbClr val="0066FF"/>
              </a:solidFill>
              <a:latin typeface="Comic Sans M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991600" cy="4724400"/>
          </a:xfrm>
        </p:spPr>
        <p:txBody>
          <a:bodyPr>
            <a:normAutofit fontScale="85000" lnSpcReduction="10000"/>
          </a:bodyPr>
          <a:lstStyle/>
          <a:p>
            <a:pPr marL="971550" indent="-457200" eaLnBrk="1" hangingPunct="1">
              <a:buFont typeface="Arial" pitchFamily="-65" charset="0"/>
              <a:buAutoNum type="arabicPeriod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</a:rPr>
              <a:t>Systematic studies</a:t>
            </a:r>
            <a:r>
              <a:rPr lang="en-US" sz="2000" dirty="0" smtClean="0">
                <a:latin typeface="Comic Sans MS"/>
              </a:rPr>
              <a:t>: 45 bunch positron train with 14ns </a:t>
            </a:r>
            <a:r>
              <a:rPr lang="en-US" sz="2000" dirty="0">
                <a:latin typeface="Comic Sans MS"/>
              </a:rPr>
              <a:t>spaced </a:t>
            </a:r>
            <a:r>
              <a:rPr lang="en-US" sz="2000" dirty="0" smtClean="0">
                <a:latin typeface="Comic Sans MS"/>
              </a:rPr>
              <a:t>bunches at 0.5mA</a:t>
            </a:r>
            <a:r>
              <a:rPr lang="en-US" sz="2000" dirty="0">
                <a:latin typeface="Comic Sans MS"/>
              </a:rPr>
              <a:t>/</a:t>
            </a:r>
            <a:r>
              <a:rPr lang="en-US" sz="2000" dirty="0" smtClean="0">
                <a:latin typeface="Comic Sans MS"/>
              </a:rPr>
              <a:t>bunch.  </a:t>
            </a:r>
            <a:r>
              <a:rPr lang="en-US" sz="2000" dirty="0">
                <a:latin typeface="Comic Sans MS"/>
              </a:rPr>
              <a:t>Measured the horizontal and vertical tunes </a:t>
            </a:r>
            <a:r>
              <a:rPr lang="en-US" sz="2000" dirty="0" smtClean="0">
                <a:latin typeface="Comic Sans MS"/>
              </a:rPr>
              <a:t>at various vertical/horizontal </a:t>
            </a:r>
            <a:r>
              <a:rPr lang="en-US" sz="2000" dirty="0" err="1" smtClean="0">
                <a:latin typeface="Comic Sans MS"/>
              </a:rPr>
              <a:t>pinger</a:t>
            </a:r>
            <a:r>
              <a:rPr lang="en-US" sz="2000" dirty="0" smtClean="0">
                <a:latin typeface="Comic Sans MS"/>
              </a:rPr>
              <a:t> amplitude settings.  Horizontal feedback is off and vertical feedback is set to -250CU for these measurements.</a:t>
            </a:r>
          </a:p>
          <a:p>
            <a:pPr marL="971550" indent="-457200">
              <a:buFont typeface="Arial" pitchFamily="-65" charset="0"/>
              <a:buAutoNum type="arabicPeriod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</a:rPr>
              <a:t>Tune Shift versus current</a:t>
            </a:r>
            <a:r>
              <a:rPr lang="en-US" sz="2000" dirty="0" smtClean="0">
                <a:latin typeface="Comic Sans MS"/>
              </a:rPr>
              <a:t>: Measured the tune shift for 10 and 20 bunch positron trains with 14ns bunch spacing at 0.5, 0.75,1.0, 1,25, and 1.50mA/bunch.  </a:t>
            </a:r>
          </a:p>
          <a:p>
            <a:pPr marL="971550" indent="-457200" eaLnBrk="1" hangingPunct="1">
              <a:buNone/>
            </a:pPr>
            <a:endParaRPr lang="en-US" sz="2000" dirty="0" smtClean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algn="just" eaLnBrk="1" hangingPunct="1">
              <a:buFont typeface="Arial" pitchFamily="-65" charset="0"/>
              <a:buNone/>
            </a:pPr>
            <a:r>
              <a:rPr lang="en-US" sz="1600" dirty="0">
                <a:latin typeface="Comic Sans MS"/>
              </a:rPr>
              <a:t>These results are from measurements made by</a:t>
            </a:r>
            <a:r>
              <a:rPr lang="en-US" sz="1600" dirty="0" smtClean="0">
                <a:latin typeface="Comic Sans MS"/>
              </a:rPr>
              <a:t> M. Billing, G</a:t>
            </a:r>
            <a:r>
              <a:rPr lang="en-US" sz="1600" dirty="0">
                <a:latin typeface="Comic Sans MS"/>
              </a:rPr>
              <a:t>. </a:t>
            </a:r>
            <a:r>
              <a:rPr lang="en-US" sz="1600" dirty="0" smtClean="0">
                <a:latin typeface="Comic Sans MS"/>
              </a:rPr>
              <a:t>Dugan, </a:t>
            </a:r>
            <a:r>
              <a:rPr lang="en-US" sz="1600" dirty="0">
                <a:latin typeface="Comic Sans MS"/>
              </a:rPr>
              <a:t>and R. Holtzapple on</a:t>
            </a:r>
            <a:r>
              <a:rPr lang="en-US" sz="1600" dirty="0" smtClean="0">
                <a:latin typeface="Comic Sans MS"/>
              </a:rPr>
              <a:t> 1/23/2009.</a:t>
            </a:r>
            <a:endParaRPr lang="en-US" sz="16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xnorm7498_7501_20bu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553200" cy="3207776"/>
          </a:xfrm>
          <a:prstGeom prst="rect">
            <a:avLst/>
          </a:prstGeom>
        </p:spPr>
      </p:pic>
      <p:pic>
        <p:nvPicPr>
          <p:cNvPr id="5" name="Picture 4" descr="qynorm7498_7501_20bunch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6557684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1"/>
            <a:ext cx="2438400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Tune versus I for 20 bunch </a:t>
            </a:r>
            <a:r>
              <a:rPr lang="en-US" sz="1400" dirty="0" err="1" smtClean="0">
                <a:solidFill>
                  <a:srgbClr val="3366FF"/>
                </a:solidFill>
                <a:latin typeface="Comic Sans MS"/>
              </a:rPr>
              <a:t>e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+ train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-Varied the current from 0.5 to 1.5mA/bunch.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vertical/horizontal orbit for all 20 bunches over 1024 turns at each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current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setting.  Orbit is measured 5 times at each current setting.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-FFT orbit to determine the single bunch tune for all 20 bunches in the train.</a:t>
            </a: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No horizontal tune shift along the train.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Strong vertical tune shift along train that increases with current.  Bunches 19-20 at 1.5mA/bunch were lost.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orzMotion20bunches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4803"/>
            <a:ext cx="3886200" cy="3264576"/>
          </a:xfrm>
          <a:prstGeom prst="rect">
            <a:avLst/>
          </a:prstGeom>
        </p:spPr>
      </p:pic>
      <p:pic>
        <p:nvPicPr>
          <p:cNvPr id="8" name="HorzTune20bunches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0" y="4114800"/>
            <a:ext cx="3886200" cy="2743200"/>
          </a:xfrm>
          <a:prstGeom prst="rect">
            <a:avLst/>
          </a:prstGeom>
        </p:spPr>
      </p:pic>
      <p:pic>
        <p:nvPicPr>
          <p:cNvPr id="4" name="VertMotion20bunches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029200" y="8027"/>
            <a:ext cx="4114799" cy="3116174"/>
          </a:xfrm>
          <a:prstGeom prst="rect">
            <a:avLst/>
          </a:prstGeom>
        </p:spPr>
      </p:pic>
      <p:pic>
        <p:nvPicPr>
          <p:cNvPr id="5" name="VertTune20bunches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953000" y="4038600"/>
            <a:ext cx="41910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385043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Orbit/Tune at different current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609967"/>
            <a:ext cx="214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orbit/tune (Movie)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609968"/>
            <a:ext cx="234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orbit/tune (Movie)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471884" y="3951563"/>
            <a:ext cx="296235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911203" y="3368577"/>
            <a:ext cx="350797" cy="1523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442684" y="3989661"/>
            <a:ext cx="296234" cy="1524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16200000" flipV="1">
            <a:off x="1672988" y="3120393"/>
            <a:ext cx="340588" cy="63856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304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dependent Vertical damping is present towards the end of the train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1" y="1505129"/>
            <a:ext cx="3809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0"/>
            <a:ext cx="2057400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Systematic studies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err="1" smtClean="0">
                <a:latin typeface="Comic Sans MS"/>
              </a:rPr>
              <a:t>e</a:t>
            </a:r>
            <a:r>
              <a:rPr lang="en-US" sz="1400" dirty="0" smtClean="0">
                <a:latin typeface="Comic Sans MS"/>
              </a:rPr>
              <a:t>+ I=0.5mA/bunch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-Varied the vertical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from 30-74cu.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vertical/horizontal orbit for all 45 bunches over 1024 turns at each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setting.  Orbit is measured 4 times at each current setting.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-FFT orbit to determine the single bunch tune for all 45 bunches in the train.</a:t>
            </a: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No horizontal tune shift along the train.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Strong vertical tune shift along train that increases at lower vertical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amplitude! </a:t>
            </a: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</p:txBody>
      </p:sp>
      <p:pic>
        <p:nvPicPr>
          <p:cNvPr id="6" name="Picture 5" descr="Qxnorm7436_7463vpin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086600" cy="3095520"/>
          </a:xfrm>
          <a:prstGeom prst="rect">
            <a:avLst/>
          </a:prstGeom>
        </p:spPr>
      </p:pic>
      <p:pic>
        <p:nvPicPr>
          <p:cNvPr id="7" name="Picture 6" descr="Qynorm7436_7463vpin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0580"/>
            <a:ext cx="7086600" cy="314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m_raw_07436_x_lines_freq_3Dplot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630404"/>
            <a:ext cx="2895599" cy="2169891"/>
          </a:xfrm>
          <a:prstGeom prst="rect">
            <a:avLst/>
          </a:prstGeom>
        </p:spPr>
      </p:pic>
      <p:pic>
        <p:nvPicPr>
          <p:cNvPr id="5" name="Picture 4" descr="bpm_raw_07452_x_lines_freq_3Dplot_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630405"/>
            <a:ext cx="2972605" cy="2227596"/>
          </a:xfrm>
          <a:prstGeom prst="rect">
            <a:avLst/>
          </a:prstGeom>
        </p:spPr>
      </p:pic>
      <p:pic>
        <p:nvPicPr>
          <p:cNvPr id="6" name="Picture 5" descr="bpm_raw_07460_x_lines_freq_3Dplot_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076" y="4630405"/>
            <a:ext cx="2972602" cy="222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4803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Horizontal Orbit/Tune at different vertical </a:t>
            </a:r>
            <a:r>
              <a:rPr lang="en-US" dirty="0" err="1" smtClean="0">
                <a:solidFill>
                  <a:srgbClr val="3366FF"/>
                </a:solidFill>
              </a:rPr>
              <a:t>pinger</a:t>
            </a:r>
            <a:r>
              <a:rPr lang="en-US" dirty="0" smtClean="0">
                <a:solidFill>
                  <a:srgbClr val="3366FF"/>
                </a:solidFill>
              </a:rPr>
              <a:t>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805022"/>
            <a:ext cx="1960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Horizontal Orbit (Movie)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06137" y="805022"/>
            <a:ext cx="1937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Tune (Movie)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1700" y="4267200"/>
            <a:ext cx="261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Horizontal Spectrum for 45 bunch train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286000" y="4544198"/>
            <a:ext cx="381000" cy="3326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81400" y="4544198"/>
            <a:ext cx="609600" cy="3326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10100" y="4544199"/>
            <a:ext cx="2596037" cy="4088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" y="4953000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=74cu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016941" y="4953000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=30cu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4876799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=50cu</a:t>
            </a:r>
            <a:endParaRPr lang="en-US" sz="1200" dirty="0"/>
          </a:p>
        </p:txBody>
      </p:sp>
      <p:pic>
        <p:nvPicPr>
          <p:cNvPr id="22" name="xmotion7436,7452,7460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" y="2386"/>
            <a:ext cx="4978683" cy="37314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4483382" y="1112798"/>
            <a:ext cx="990600" cy="307777"/>
          </a:xfrm>
          <a:prstGeom prst="straightConnector1">
            <a:avLst/>
          </a:prstGeom>
          <a:ln w="9525" cap="flat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xtune7436,7452,7460.mo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105400" y="1261285"/>
            <a:ext cx="4038600" cy="302472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7528700" y="1204099"/>
            <a:ext cx="411201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ytune7436,7452,7460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21132" y="1106313"/>
            <a:ext cx="4401209" cy="3296283"/>
          </a:xfrm>
          <a:prstGeom prst="rect">
            <a:avLst/>
          </a:prstGeom>
        </p:spPr>
      </p:pic>
      <p:pic>
        <p:nvPicPr>
          <p:cNvPr id="5" name="Picture 4" descr="bpm_raw_07436_y_lines_freq_3Dplot_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4648199"/>
            <a:ext cx="2948853" cy="2209799"/>
          </a:xfrm>
          <a:prstGeom prst="rect">
            <a:avLst/>
          </a:prstGeom>
        </p:spPr>
      </p:pic>
      <p:pic>
        <p:nvPicPr>
          <p:cNvPr id="6" name="Picture 5" descr="bpm_raw_07452_y_lines_freq_3Dplot_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855" y="4556709"/>
            <a:ext cx="3070946" cy="2301292"/>
          </a:xfrm>
          <a:prstGeom prst="rect">
            <a:avLst/>
          </a:prstGeom>
        </p:spPr>
      </p:pic>
      <p:pic>
        <p:nvPicPr>
          <p:cNvPr id="7" name="Picture 6" descr="bpm_raw_07460_y_lines_freq_3Dplot_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02597"/>
            <a:ext cx="3276600" cy="2455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4803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Vertical Orbit/Tune at different vertical </a:t>
            </a:r>
            <a:r>
              <a:rPr lang="en-US" dirty="0" err="1" smtClean="0">
                <a:solidFill>
                  <a:srgbClr val="3366FF"/>
                </a:solidFill>
              </a:rPr>
              <a:t>pinger</a:t>
            </a:r>
            <a:r>
              <a:rPr lang="en-US" dirty="0" smtClean="0">
                <a:solidFill>
                  <a:srgbClr val="3366FF"/>
                </a:solidFill>
              </a:rPr>
              <a:t>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473" y="723011"/>
            <a:ext cx="175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 (Movie)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06137" y="723010"/>
            <a:ext cx="1734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Vertical Tune (Movie)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505700" y="1030786"/>
            <a:ext cx="228601" cy="18841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1700" y="4267200"/>
            <a:ext cx="24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Vertical Spectrum for 45 bunch train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286000" y="4544198"/>
            <a:ext cx="381000" cy="3326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4544198"/>
            <a:ext cx="609600" cy="3326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10100" y="4544199"/>
            <a:ext cx="2596037" cy="4088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4953000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=74cu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6941" y="4953000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=30cu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4876799"/>
            <a:ext cx="108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=50cu</a:t>
            </a:r>
            <a:endParaRPr lang="en-US" sz="1200" dirty="0"/>
          </a:p>
        </p:txBody>
      </p:sp>
      <p:pic>
        <p:nvPicPr>
          <p:cNvPr id="22" name="ymotion7436,7452,7460.mo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0" y="4803"/>
            <a:ext cx="4876799" cy="36524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4343400" y="1030788"/>
            <a:ext cx="990600" cy="307777"/>
          </a:xfrm>
          <a:prstGeom prst="straightConnector1">
            <a:avLst/>
          </a:prstGeom>
          <a:ln w="9525" cap="flat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" y="3620868"/>
            <a:ext cx="358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 Vertical damping is present towards the end of the train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ynorm7436_7470hpin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8525"/>
            <a:ext cx="7006105" cy="3149474"/>
          </a:xfrm>
          <a:prstGeom prst="rect">
            <a:avLst/>
          </a:prstGeom>
        </p:spPr>
      </p:pic>
      <p:pic>
        <p:nvPicPr>
          <p:cNvPr id="6" name="Picture 5" descr="Qxnorm7436_7470hpin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006104" cy="3200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600" y="0"/>
            <a:ext cx="2057400" cy="634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Systematic studies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err="1" smtClean="0">
                <a:latin typeface="Comic Sans MS"/>
              </a:rPr>
              <a:t>e</a:t>
            </a:r>
            <a:r>
              <a:rPr lang="en-US" sz="1400" dirty="0" smtClean="0">
                <a:latin typeface="Comic Sans MS"/>
              </a:rPr>
              <a:t>+ I=0.5mA/bunch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-Varied the vertical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from 0-140cu.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vertical/horizontal orbit for all 45 bunches over 1024 turns at each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setting.  Orbit is measured 4 times at each current setting.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-FFT orbit to determine the single bunch tune for all 45 bunches in the train.</a:t>
            </a: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No horizontal tune shift along the train.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Strong vertical tune shift along train that does not vary much due to the horizontal </a:t>
            </a:r>
            <a:r>
              <a:rPr lang="en-US" sz="1400" dirty="0" err="1" smtClean="0">
                <a:latin typeface="Comic Sans MS"/>
              </a:rPr>
              <a:t>pinger</a:t>
            </a:r>
            <a:r>
              <a:rPr lang="en-US" sz="1400" dirty="0" smtClean="0">
                <a:latin typeface="Comic Sans MS"/>
              </a:rPr>
              <a:t> setting.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xtune7436,7444,7448,7469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5200" y="1267599"/>
            <a:ext cx="4368800" cy="3276600"/>
          </a:xfrm>
          <a:prstGeom prst="rect">
            <a:avLst/>
          </a:prstGeom>
        </p:spPr>
      </p:pic>
      <p:pic>
        <p:nvPicPr>
          <p:cNvPr id="22" name="xmotion7436,7444,7448,7469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" y="2386"/>
            <a:ext cx="4877012" cy="3655214"/>
          </a:xfrm>
          <a:prstGeom prst="rect">
            <a:avLst/>
          </a:prstGeom>
        </p:spPr>
      </p:pic>
      <p:pic>
        <p:nvPicPr>
          <p:cNvPr id="7" name="Picture 6" descr="bpm_raw_07436_x_lines_freq_3Dplot_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181600"/>
            <a:ext cx="2237061" cy="1676399"/>
          </a:xfrm>
          <a:prstGeom prst="rect">
            <a:avLst/>
          </a:prstGeom>
        </p:spPr>
      </p:pic>
      <p:pic>
        <p:nvPicPr>
          <p:cNvPr id="8" name="Picture 7" descr="bpm_raw_07444_x_lines_freq_3Dplot_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062" y="5181600"/>
            <a:ext cx="2237063" cy="1676400"/>
          </a:xfrm>
          <a:prstGeom prst="rect">
            <a:avLst/>
          </a:prstGeom>
        </p:spPr>
      </p:pic>
      <p:pic>
        <p:nvPicPr>
          <p:cNvPr id="9" name="Picture 8" descr="bpm_raw_07448_x_lines_freq_3Dplot_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25" y="5144927"/>
            <a:ext cx="2286000" cy="1713072"/>
          </a:xfrm>
          <a:prstGeom prst="rect">
            <a:avLst/>
          </a:prstGeom>
        </p:spPr>
      </p:pic>
      <p:pic>
        <p:nvPicPr>
          <p:cNvPr id="10" name="Picture 9" descr="bpm_raw_07469_x_lines_freq_3Dplot_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700" y="5057774"/>
            <a:ext cx="2402300" cy="1800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4803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Horizontal Orbit/Tune at different horizontal </a:t>
            </a:r>
            <a:r>
              <a:rPr lang="en-US" dirty="0" err="1" smtClean="0">
                <a:solidFill>
                  <a:srgbClr val="3366FF"/>
                </a:solidFill>
              </a:rPr>
              <a:t>pinger</a:t>
            </a:r>
            <a:r>
              <a:rPr lang="en-US" dirty="0" smtClean="0">
                <a:solidFill>
                  <a:srgbClr val="3366FF"/>
                </a:solidFill>
              </a:rPr>
              <a:t>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805022"/>
            <a:ext cx="1960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Horizontal Orbit (Movie)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206137" y="805022"/>
            <a:ext cx="1937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Tune (Movie)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610100" y="1065078"/>
            <a:ext cx="990600" cy="307777"/>
          </a:xfrm>
          <a:prstGeom prst="straightConnector1">
            <a:avLst/>
          </a:prstGeom>
          <a:ln w="9525" cap="flat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528700" y="1204099"/>
            <a:ext cx="411201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1700" y="4267200"/>
            <a:ext cx="261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Horizontal Spectrum for 45 bunch train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838200" y="4620399"/>
            <a:ext cx="2057400" cy="5245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1800" y="4620400"/>
            <a:ext cx="838200" cy="4373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620399"/>
            <a:ext cx="1032994" cy="5612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0" y="4620399"/>
            <a:ext cx="3810000" cy="5245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4102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=140cu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895600" y="5410199"/>
            <a:ext cx="110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=35cu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92445" y="533400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=off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467600" y="52717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=180cu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ytune7436,7444,7448,7469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67207" y="1292999"/>
            <a:ext cx="4576793" cy="3431401"/>
          </a:xfrm>
          <a:prstGeom prst="rect">
            <a:avLst/>
          </a:prstGeom>
        </p:spPr>
      </p:pic>
      <p:pic>
        <p:nvPicPr>
          <p:cNvPr id="26" name="ymotion7436,7444,7448,7469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6" name="Picture 5" descr="bpm_raw_07469_y_lines_freq_3Dplot_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114312"/>
            <a:ext cx="2286000" cy="1713071"/>
          </a:xfrm>
          <a:prstGeom prst="rect">
            <a:avLst/>
          </a:prstGeom>
        </p:spPr>
      </p:pic>
      <p:pic>
        <p:nvPicPr>
          <p:cNvPr id="7" name="Picture 6" descr="bpm_raw_07436_y_lines_freq_3Dplot_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953000"/>
            <a:ext cx="2542117" cy="1905000"/>
          </a:xfrm>
          <a:prstGeom prst="rect">
            <a:avLst/>
          </a:prstGeom>
        </p:spPr>
      </p:pic>
      <p:pic>
        <p:nvPicPr>
          <p:cNvPr id="8" name="Picture 7" descr="bpm_raw_07444_y_lines_freq_3Dplot_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4953000"/>
            <a:ext cx="2517656" cy="1886670"/>
          </a:xfrm>
          <a:prstGeom prst="rect">
            <a:avLst/>
          </a:prstGeom>
        </p:spPr>
      </p:pic>
      <p:pic>
        <p:nvPicPr>
          <p:cNvPr id="9" name="Picture 8" descr="bpm_raw_07448_y_lines_freq_3Dplot_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7182" y="5057209"/>
            <a:ext cx="2403056" cy="1800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1700" y="4267200"/>
            <a:ext cx="2479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Vertical Spectrum for 45 bunch train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219200" y="4620400"/>
            <a:ext cx="1752600" cy="6513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913796" y="4678404"/>
            <a:ext cx="524527" cy="40851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4620399"/>
            <a:ext cx="1032994" cy="5612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620399"/>
            <a:ext cx="3810000" cy="5245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54102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=140cu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5410199"/>
            <a:ext cx="110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=35cu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2445" y="533400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=off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52717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H-</a:t>
            </a:r>
            <a:r>
              <a:rPr lang="en-US" sz="1200" dirty="0" err="1" smtClean="0"/>
              <a:t>pinger</a:t>
            </a:r>
            <a:r>
              <a:rPr lang="en-US" sz="1200" dirty="0" smtClean="0"/>
              <a:t>=180cu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4803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Vertical Orbit/Tune at different horizontal </a:t>
            </a:r>
            <a:r>
              <a:rPr lang="en-US" dirty="0" err="1" smtClean="0">
                <a:solidFill>
                  <a:srgbClr val="3366FF"/>
                </a:solidFill>
              </a:rPr>
              <a:t>pinger</a:t>
            </a:r>
            <a:r>
              <a:rPr lang="en-US" dirty="0" smtClean="0">
                <a:solidFill>
                  <a:srgbClr val="3366FF"/>
                </a:solidFill>
              </a:rPr>
              <a:t>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805022"/>
            <a:ext cx="175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 (Movie)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7206137" y="805022"/>
            <a:ext cx="1734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Vertical Tune (Movie)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4610100" y="1065078"/>
            <a:ext cx="990600" cy="307777"/>
          </a:xfrm>
          <a:prstGeom prst="straightConnector1">
            <a:avLst/>
          </a:prstGeom>
          <a:ln w="9525" cap="flat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528700" y="1204099"/>
            <a:ext cx="411201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" y="3620868"/>
            <a:ext cx="358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 Vertical damping is present towards the end of the train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xnorm7473_7497_10bunch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48400" cy="3014680"/>
          </a:xfrm>
          <a:prstGeom prst="rect">
            <a:avLst/>
          </a:prstGeom>
        </p:spPr>
      </p:pic>
      <p:pic>
        <p:nvPicPr>
          <p:cNvPr id="6" name="Picture 5" descr="qynorm7473_7497_10bunch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2400"/>
            <a:ext cx="6424052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4052" y="0"/>
            <a:ext cx="2719948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Tune versus I for 10 bunch </a:t>
            </a:r>
            <a:r>
              <a:rPr lang="en-US" sz="1400" dirty="0" err="1" smtClean="0">
                <a:solidFill>
                  <a:srgbClr val="3366FF"/>
                </a:solidFill>
                <a:latin typeface="Comic Sans MS"/>
              </a:rPr>
              <a:t>e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+ train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-Varied the current from 0.5 to 1.5mA/bunch.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vertical/horizontal orbit for all 10 bunches over 1024 turns at each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current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setting.  Orbit is measured 5 times at each current setting.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-FFT orbit to determine the single bunch tune for all 10 bunches in the train.</a:t>
            </a: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No horizontal tune shift along the train.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Strong vertical tune shift along train that increases with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rzMotion10bunches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4803"/>
            <a:ext cx="3962400" cy="3307591"/>
          </a:xfrm>
          <a:prstGeom prst="rect">
            <a:avLst/>
          </a:prstGeom>
        </p:spPr>
      </p:pic>
      <p:pic>
        <p:nvPicPr>
          <p:cNvPr id="6" name="HorzTune10bunches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0" y="3733800"/>
            <a:ext cx="3962400" cy="3124200"/>
          </a:xfrm>
          <a:prstGeom prst="rect">
            <a:avLst/>
          </a:prstGeom>
        </p:spPr>
      </p:pic>
      <p:pic>
        <p:nvPicPr>
          <p:cNvPr id="4" name="VertMotion10bunches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181600" y="0"/>
            <a:ext cx="3962400" cy="2971800"/>
          </a:xfrm>
          <a:prstGeom prst="rect">
            <a:avLst/>
          </a:prstGeom>
        </p:spPr>
      </p:pic>
      <p:pic>
        <p:nvPicPr>
          <p:cNvPr id="7" name="VertTune10bunches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087469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Orbit/Tune at different current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312393"/>
            <a:ext cx="214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orbit/tune (Movie)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312394"/>
            <a:ext cx="234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orbit/tune (Movie)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376298" y="3635272"/>
            <a:ext cx="411204" cy="3810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911203" y="3071003"/>
            <a:ext cx="350797" cy="1523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442684" y="3692087"/>
            <a:ext cx="296234" cy="1524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524001" y="3087469"/>
            <a:ext cx="6095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04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dependent Vertical damping is present towards the end of the train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29201" y="1505129"/>
            <a:ext cx="3809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758</Words>
  <Application>Microsoft Macintosh PowerPoint</Application>
  <PresentationFormat>On-screen Show (4:3)</PresentationFormat>
  <Paragraphs>101</Paragraphs>
  <Slides>11</Slides>
  <Notes>1</Notes>
  <HiddenSlides>0</HiddenSlides>
  <MMClips>16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Electron cloud tune shift measurements-systematic studies, and studies of tune shift vs. current in long trains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Cal Poly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Holtzapple</dc:creator>
  <cp:lastModifiedBy>Robert Holtzapple</cp:lastModifiedBy>
  <cp:revision>74</cp:revision>
  <cp:lastPrinted>2009-03-27T20:54:50Z</cp:lastPrinted>
  <dcterms:created xsi:type="dcterms:W3CDTF">2009-05-07T23:38:05Z</dcterms:created>
  <dcterms:modified xsi:type="dcterms:W3CDTF">2009-05-07T23:39:07Z</dcterms:modified>
</cp:coreProperties>
</file>