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presProps.xml" ContentType="application/vnd.openxmlformats-officedocument.presentationml.presProps+xml"/>
  <Default Extension="vml" ContentType="application/vnd.openxmlformats-officedocument.vmlDrawing"/>
  <Default Extension="jpeg" ContentType="image/jpeg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embeddings/oleObject2.bin" ContentType="application/vnd.openxmlformats-officedocument.oleObject"/>
  <Override PartName="/docProps/core.xml" ContentType="application/vnd.openxmlformats-package.core-properties+xml"/>
  <Default Extension="bin" ContentType="application/vnd.openxmlformats-officedocument.presentationml.printerSettings"/>
  <Default Extension="rels" ContentType="application/vnd.openxmlformats-package.relationships+xml"/>
  <Override PartName="/ppt/handoutMasters/handoutMaster1.xml" ContentType="application/vnd.openxmlformats-officedocument.presentationml.handoutMaster+xml"/>
  <Override PartName="/ppt/embeddings/oleObject1.bin" ContentType="application/vnd.openxmlformats-officedocument.oleObject"/>
  <Override PartName="/ppt/slides/slide6.xml" ContentType="application/vnd.openxmlformats-officedocument.presentationml.slide+xml"/>
  <Default Extension="pict" ContentType="image/pict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72" r:id="rId2"/>
    <p:sldId id="257" r:id="rId3"/>
    <p:sldId id="256" r:id="rId4"/>
    <p:sldId id="258" r:id="rId5"/>
    <p:sldId id="259" r:id="rId6"/>
    <p:sldId id="273" r:id="rId7"/>
    <p:sldId id="274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webPr allowPng="1" organizeInFolders="0" useLongFilenames="0" imgSz="1024x768" encoding="macintosh"/>
  <p:prnPr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Comments="0">
  <p:normalViewPr showOutlineIcons="0" snapVertSplitter="1" vertBarState="minimized" horzBarState="maximized">
    <p:restoredLeft sz="15620"/>
    <p:restoredTop sz="94660"/>
  </p:normalViewPr>
  <p:slideViewPr>
    <p:cSldViewPr snapToObjects="1">
      <p:cViewPr varScale="1">
        <p:scale>
          <a:sx n="117" d="100"/>
          <a:sy n="117" d="100"/>
        </p:scale>
        <p:origin x="-22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theme" Target="theme/theme1.xml"/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9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ict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ict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BF3C27-2FA4-AF4E-B45A-4F1DCCAB54CB}" type="datetimeFigureOut">
              <a:rPr lang="en-US" smtClean="0"/>
              <a:pPr/>
              <a:t>5/5/09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043B3-9F6E-A044-94A5-EF40AE582CA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5B1F8A-EE49-5249-84A0-CEF62B89A511}" type="datetimeFigureOut">
              <a:rPr lang="en-US" smtClean="0"/>
              <a:pPr/>
              <a:t>5/5/09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C257F1-9474-D740-9A18-ECD399E0BB5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C257F1-9474-D740-9A18-ECD399E0BB5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F1762-5E4F-8D4B-9F31-7E6EEBC5701C}" type="datetimeFigureOut">
              <a:rPr lang="en-US" smtClean="0"/>
              <a:pPr/>
              <a:t>5/5/09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6E38F-1D1C-0A44-8A18-9E0C563257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F1762-5E4F-8D4B-9F31-7E6EEBC5701C}" type="datetimeFigureOut">
              <a:rPr lang="en-US" smtClean="0"/>
              <a:pPr/>
              <a:t>5/5/09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6E38F-1D1C-0A44-8A18-9E0C563257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F1762-5E4F-8D4B-9F31-7E6EEBC5701C}" type="datetimeFigureOut">
              <a:rPr lang="en-US" smtClean="0"/>
              <a:pPr/>
              <a:t>5/5/09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6E38F-1D1C-0A44-8A18-9E0C563257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F1762-5E4F-8D4B-9F31-7E6EEBC5701C}" type="datetimeFigureOut">
              <a:rPr lang="en-US" smtClean="0"/>
              <a:pPr/>
              <a:t>5/5/09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6E38F-1D1C-0A44-8A18-9E0C563257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F1762-5E4F-8D4B-9F31-7E6EEBC5701C}" type="datetimeFigureOut">
              <a:rPr lang="en-US" smtClean="0"/>
              <a:pPr/>
              <a:t>5/5/09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6E38F-1D1C-0A44-8A18-9E0C563257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F1762-5E4F-8D4B-9F31-7E6EEBC5701C}" type="datetimeFigureOut">
              <a:rPr lang="en-US" smtClean="0"/>
              <a:pPr/>
              <a:t>5/5/09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6E38F-1D1C-0A44-8A18-9E0C563257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F1762-5E4F-8D4B-9F31-7E6EEBC5701C}" type="datetimeFigureOut">
              <a:rPr lang="en-US" smtClean="0"/>
              <a:pPr/>
              <a:t>5/5/09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6E38F-1D1C-0A44-8A18-9E0C563257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F1762-5E4F-8D4B-9F31-7E6EEBC5701C}" type="datetimeFigureOut">
              <a:rPr lang="en-US" smtClean="0"/>
              <a:pPr/>
              <a:t>5/5/09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6E38F-1D1C-0A44-8A18-9E0C563257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F1762-5E4F-8D4B-9F31-7E6EEBC5701C}" type="datetimeFigureOut">
              <a:rPr lang="en-US" smtClean="0"/>
              <a:pPr/>
              <a:t>5/5/09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6E38F-1D1C-0A44-8A18-9E0C563257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F1762-5E4F-8D4B-9F31-7E6EEBC5701C}" type="datetimeFigureOut">
              <a:rPr lang="en-US" smtClean="0"/>
              <a:pPr/>
              <a:t>5/5/09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6E38F-1D1C-0A44-8A18-9E0C563257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F1762-5E4F-8D4B-9F31-7E6EEBC5701C}" type="datetimeFigureOut">
              <a:rPr lang="en-US" smtClean="0"/>
              <a:pPr/>
              <a:t>5/5/09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6E38F-1D1C-0A44-8A18-9E0C563257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F1762-5E4F-8D4B-9F31-7E6EEBC5701C}" type="datetimeFigureOut">
              <a:rPr lang="en-US" smtClean="0"/>
              <a:pPr/>
              <a:t>5/5/09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D6E38F-1D1C-0A44-8A18-9E0C563257A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4" Type="http://schemas.openxmlformats.org/officeDocument/2006/relationships/video" Target="file://localhost/Users/RLH/Documents/Cornell%202009/Tunes/Data%2001272009/45%20bunch%20train%20movies/ytune_45bunchtrain.mov" TargetMode="External"/><Relationship Id="rId5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1" Type="http://schemas.openxmlformats.org/officeDocument/2006/relationships/video" Target="file://localhost/Users/RLH/Documents/Cornell%202009/Tunes/Data%2001272009/45%20bunch%20train%20movies/xorbit_45bunchtrain.mov" TargetMode="External"/><Relationship Id="rId2" Type="http://schemas.openxmlformats.org/officeDocument/2006/relationships/video" Target="file://localhost/Users/RLH/Documents/Cornell%202009/Tunes/Data%2001272009/45%20bunch%20train%20movies/yorbit_45bunchtrain.mov" TargetMode="External"/><Relationship Id="rId9" Type="http://schemas.openxmlformats.org/officeDocument/2006/relationships/image" Target="../media/image6.png"/><Relationship Id="rId3" Type="http://schemas.openxmlformats.org/officeDocument/2006/relationships/video" Target="file://localhost/Users/RLH/Documents/Cornell%202009/Tunes/Data%2001272009/45%20bunch%20train%20movies/xtune_45bunchtrain.mov" TargetMode="External"/><Relationship Id="rId6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oleObject" Target="../embeddings/oleObject1.bin"/><Relationship Id="rId4" Type="http://schemas.openxmlformats.org/officeDocument/2006/relationships/image" Target="../media/image9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8.png"/><Relationship Id="rId5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4" Type="http://schemas.openxmlformats.org/officeDocument/2006/relationships/video" Target="file://localhost/Users/RLH/Documents/Cornell%202009/Tunes/Data%2001272009/115%20bunch%20train%20movies/ytune_115bunchtrain7553-7560.mov" TargetMode="External"/><Relationship Id="rId5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1" Type="http://schemas.openxmlformats.org/officeDocument/2006/relationships/video" Target="file://localhost/Users/RLH/Documents/Cornell%202009/Tunes/Data%2001272009/115%20bunch%20train%20movies/xorbit_115bunchtrain7553-7560.mov" TargetMode="External"/><Relationship Id="rId2" Type="http://schemas.openxmlformats.org/officeDocument/2006/relationships/video" Target="file://localhost/Users/RLH/Documents/Cornell%202009/Tunes/Data%2001272009/115%20bunch%20train%20movies/yorbit_115bunchtrain7553-7560.mov" TargetMode="External"/><Relationship Id="rId9" Type="http://schemas.openxmlformats.org/officeDocument/2006/relationships/image" Target="../media/image14.png"/><Relationship Id="rId3" Type="http://schemas.openxmlformats.org/officeDocument/2006/relationships/video" Target="file://localhost/Users/RLH/Documents/Cornell%202009/Tunes/Data%2001272009/115%20bunch%20train%20movies/xtune_115bunchtrain7553-7560.mov" TargetMode="External"/><Relationship Id="rId6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oleObject" Target="../embeddings/oleObject2.bin"/><Relationship Id="rId4" Type="http://schemas.openxmlformats.org/officeDocument/2006/relationships/image" Target="../media/image17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6.png"/><Relationship Id="rId5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4" Type="http://schemas.openxmlformats.org/officeDocument/2006/relationships/video" Target="file://localhost/Users/RLH/Documents/Cornell%202009/Tunes/Data%2001272009/115%20bunch%20train%20movies/ytune_115bunchtrain7561-7572.mov" TargetMode="External"/><Relationship Id="rId5" Type="http://schemas.openxmlformats.org/officeDocument/2006/relationships/slideLayout" Target="../slideLayouts/slideLayout2.xml"/><Relationship Id="rId7" Type="http://schemas.openxmlformats.org/officeDocument/2006/relationships/image" Target="../media/image20.png"/><Relationship Id="rId1" Type="http://schemas.openxmlformats.org/officeDocument/2006/relationships/video" Target="file://localhost/Users/RLH/Documents/Cornell%202009/Tunes/Data%2001272009/115%20bunch%20train%20movies/xorbit_115bunchtrain7561-7572.mov" TargetMode="External"/><Relationship Id="rId2" Type="http://schemas.openxmlformats.org/officeDocument/2006/relationships/video" Target="file://localhost/Users/RLH/Documents/Cornell%202009/Tunes/Data%2001272009/115%20bunch%20train%20movies/yorbit_115bunchtrain7561-7572.mov" TargetMode="External"/><Relationship Id="rId9" Type="http://schemas.openxmlformats.org/officeDocument/2006/relationships/image" Target="../media/image22.png"/><Relationship Id="rId3" Type="http://schemas.openxmlformats.org/officeDocument/2006/relationships/video" Target="file://localhost/Users/RLH/Documents/Cornell%202009/Tunes/Data%2001272009/115%20bunch%20train%20movies/xtune_115bunchtrain7561-7572.mov" TargetMode="External"/><Relationship Id="rId6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686800" cy="1143000"/>
          </a:xfrm>
        </p:spPr>
        <p:txBody>
          <a:bodyPr>
            <a:noAutofit/>
          </a:bodyPr>
          <a:lstStyle/>
          <a:p>
            <a:r>
              <a:rPr lang="en-US" sz="2900" dirty="0" smtClean="0">
                <a:latin typeface="Comic Sans MS"/>
              </a:rPr>
              <a:t>Electron cloud tune shift </a:t>
            </a:r>
            <a:r>
              <a:rPr lang="en-US" sz="2900" dirty="0" smtClean="0">
                <a:latin typeface="Comic Sans MS"/>
              </a:rPr>
              <a:t>measurements for </a:t>
            </a:r>
            <a:r>
              <a:rPr lang="en-US" sz="2900" dirty="0" smtClean="0">
                <a:latin typeface="Comic Sans MS"/>
              </a:rPr>
              <a:t>long trains </a:t>
            </a:r>
            <a:endParaRPr lang="en-US" sz="2900" dirty="0">
              <a:solidFill>
                <a:srgbClr val="0066FF"/>
              </a:solidFill>
              <a:latin typeface="Comic Sans MS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2133600"/>
            <a:ext cx="8991600" cy="4724400"/>
          </a:xfrm>
        </p:spPr>
        <p:txBody>
          <a:bodyPr>
            <a:normAutofit/>
          </a:bodyPr>
          <a:lstStyle/>
          <a:p>
            <a:pPr marL="971550" indent="-457200">
              <a:buNone/>
            </a:pPr>
            <a:r>
              <a:rPr lang="en-US" sz="2000" dirty="0" smtClean="0">
                <a:solidFill>
                  <a:srgbClr val="3366FF"/>
                </a:solidFill>
                <a:latin typeface="Comic Sans MS"/>
              </a:rPr>
              <a:t>	Tune </a:t>
            </a:r>
            <a:r>
              <a:rPr lang="en-US" sz="2000" dirty="0" smtClean="0">
                <a:solidFill>
                  <a:srgbClr val="3366FF"/>
                </a:solidFill>
                <a:latin typeface="Comic Sans MS"/>
              </a:rPr>
              <a:t>Shift versus current</a:t>
            </a:r>
            <a:r>
              <a:rPr lang="en-US" sz="2000" dirty="0" smtClean="0">
                <a:latin typeface="Comic Sans MS"/>
              </a:rPr>
              <a:t>: Measured the tune shift for</a:t>
            </a:r>
            <a:r>
              <a:rPr lang="en-US" sz="2000" dirty="0" smtClean="0">
                <a:latin typeface="Comic Sans MS"/>
              </a:rPr>
              <a:t> 45 and 115 bunch positron </a:t>
            </a:r>
            <a:r>
              <a:rPr lang="en-US" sz="2000" dirty="0" smtClean="0">
                <a:latin typeface="Comic Sans MS"/>
              </a:rPr>
              <a:t>trains with 14ns bunch spacing</a:t>
            </a:r>
            <a:r>
              <a:rPr lang="en-US" sz="2000" dirty="0" smtClean="0">
                <a:latin typeface="Comic Sans MS"/>
              </a:rPr>
              <a:t> at various bunch currents.  </a:t>
            </a:r>
            <a:endParaRPr lang="en-US" sz="2000" dirty="0" smtClean="0">
              <a:latin typeface="Comic Sans MS"/>
            </a:endParaRPr>
          </a:p>
          <a:p>
            <a:pPr marL="971550" indent="-457200" eaLnBrk="1" hangingPunct="1">
              <a:buNone/>
            </a:pPr>
            <a:endParaRPr lang="en-US" sz="2000" dirty="0" smtClean="0">
              <a:latin typeface="Comic Sans MS"/>
            </a:endParaRPr>
          </a:p>
          <a:p>
            <a:pPr marL="514350" indent="0" eaLnBrk="1" hangingPunct="1">
              <a:buFont typeface="Arial" pitchFamily="-65" charset="0"/>
              <a:buNone/>
            </a:pPr>
            <a:endParaRPr lang="en-US" sz="2000" dirty="0">
              <a:latin typeface="Comic Sans MS"/>
            </a:endParaRPr>
          </a:p>
          <a:p>
            <a:pPr marL="514350" indent="0" eaLnBrk="1" hangingPunct="1">
              <a:buFont typeface="Arial" pitchFamily="-65" charset="0"/>
              <a:buNone/>
            </a:pPr>
            <a:endParaRPr lang="en-US" sz="2000" dirty="0">
              <a:latin typeface="Comic Sans MS"/>
            </a:endParaRPr>
          </a:p>
          <a:p>
            <a:pPr marL="514350" indent="0" eaLnBrk="1" hangingPunct="1">
              <a:buFont typeface="Arial" pitchFamily="-65" charset="0"/>
              <a:buNone/>
            </a:pPr>
            <a:endParaRPr lang="en-US" sz="2000" dirty="0">
              <a:latin typeface="Comic Sans MS"/>
            </a:endParaRPr>
          </a:p>
          <a:p>
            <a:pPr marL="514350" indent="0" eaLnBrk="1" hangingPunct="1">
              <a:buFont typeface="Arial" pitchFamily="-65" charset="0"/>
              <a:buNone/>
            </a:pPr>
            <a:endParaRPr lang="en-US" sz="2000" dirty="0">
              <a:latin typeface="Comic Sans MS"/>
            </a:endParaRPr>
          </a:p>
          <a:p>
            <a:pPr marL="514350" indent="0" eaLnBrk="1" hangingPunct="1">
              <a:buFont typeface="Arial" pitchFamily="-65" charset="0"/>
              <a:buNone/>
            </a:pPr>
            <a:endParaRPr lang="en-US" sz="2000" dirty="0">
              <a:latin typeface="Comic Sans MS"/>
            </a:endParaRPr>
          </a:p>
          <a:p>
            <a:pPr marL="514350" indent="0" eaLnBrk="1" hangingPunct="1">
              <a:buFont typeface="Arial" pitchFamily="-65" charset="0"/>
              <a:buNone/>
            </a:pPr>
            <a:endParaRPr lang="en-US" sz="2000" dirty="0">
              <a:latin typeface="Comic Sans MS"/>
            </a:endParaRPr>
          </a:p>
          <a:p>
            <a:pPr marL="514350" indent="0" eaLnBrk="1" hangingPunct="1">
              <a:buFont typeface="Arial" pitchFamily="-65" charset="0"/>
              <a:buNone/>
            </a:pPr>
            <a:endParaRPr lang="en-US" sz="2000" dirty="0">
              <a:latin typeface="Comic Sans MS"/>
            </a:endParaRPr>
          </a:p>
          <a:p>
            <a:pPr marL="514350" indent="0" algn="just" eaLnBrk="1" hangingPunct="1">
              <a:buFont typeface="Arial" pitchFamily="-65" charset="0"/>
              <a:buNone/>
            </a:pPr>
            <a:r>
              <a:rPr lang="en-US" sz="1600" dirty="0">
                <a:latin typeface="Comic Sans MS"/>
              </a:rPr>
              <a:t>These results are from measurements made by</a:t>
            </a:r>
            <a:r>
              <a:rPr lang="en-US" sz="1600" dirty="0" smtClean="0">
                <a:latin typeface="Comic Sans MS"/>
              </a:rPr>
              <a:t> M. </a:t>
            </a:r>
            <a:r>
              <a:rPr lang="en-US" sz="1600" dirty="0" smtClean="0">
                <a:latin typeface="Comic Sans MS"/>
              </a:rPr>
              <a:t>Billing, M. Palmer, </a:t>
            </a:r>
            <a:r>
              <a:rPr lang="en-US" sz="1600" dirty="0" smtClean="0">
                <a:latin typeface="Comic Sans MS"/>
              </a:rPr>
              <a:t>G</a:t>
            </a:r>
            <a:r>
              <a:rPr lang="en-US" sz="1600" dirty="0">
                <a:latin typeface="Comic Sans MS"/>
              </a:rPr>
              <a:t>. </a:t>
            </a:r>
            <a:r>
              <a:rPr lang="en-US" sz="1600" dirty="0" smtClean="0">
                <a:latin typeface="Comic Sans MS"/>
              </a:rPr>
              <a:t>Dugan, </a:t>
            </a:r>
            <a:r>
              <a:rPr lang="en-US" sz="1600" dirty="0">
                <a:latin typeface="Comic Sans MS"/>
              </a:rPr>
              <a:t>and R. Holtzapple on</a:t>
            </a:r>
            <a:r>
              <a:rPr lang="en-US" sz="1600" dirty="0" smtClean="0">
                <a:latin typeface="Comic Sans MS"/>
              </a:rPr>
              <a:t> 1/</a:t>
            </a:r>
            <a:r>
              <a:rPr lang="en-US" sz="1600" dirty="0" smtClean="0">
                <a:latin typeface="Comic Sans MS"/>
              </a:rPr>
              <a:t>27/</a:t>
            </a:r>
            <a:r>
              <a:rPr lang="en-US" sz="1600" dirty="0" smtClean="0">
                <a:latin typeface="Comic Sans MS"/>
              </a:rPr>
              <a:t>2009.</a:t>
            </a:r>
            <a:endParaRPr lang="en-US" sz="1600" dirty="0">
              <a:latin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424052" y="0"/>
            <a:ext cx="2719948" cy="5047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3366FF"/>
                </a:solidFill>
                <a:latin typeface="Comic Sans MS"/>
              </a:rPr>
              <a:t>Tune versus I for</a:t>
            </a:r>
            <a:r>
              <a:rPr lang="en-US" sz="1400" dirty="0" smtClean="0">
                <a:solidFill>
                  <a:srgbClr val="3366FF"/>
                </a:solidFill>
                <a:latin typeface="Comic Sans MS"/>
              </a:rPr>
              <a:t> </a:t>
            </a:r>
            <a:r>
              <a:rPr lang="en-US" sz="1400" dirty="0" smtClean="0">
                <a:solidFill>
                  <a:srgbClr val="3366FF"/>
                </a:solidFill>
                <a:latin typeface="Comic Sans MS"/>
              </a:rPr>
              <a:t>45</a:t>
            </a:r>
            <a:r>
              <a:rPr lang="en-US" sz="1400" dirty="0" smtClean="0">
                <a:solidFill>
                  <a:srgbClr val="3366FF"/>
                </a:solidFill>
                <a:latin typeface="Comic Sans MS"/>
              </a:rPr>
              <a:t> </a:t>
            </a:r>
            <a:r>
              <a:rPr lang="en-US" sz="1400" dirty="0" smtClean="0">
                <a:solidFill>
                  <a:srgbClr val="3366FF"/>
                </a:solidFill>
                <a:latin typeface="Comic Sans MS"/>
              </a:rPr>
              <a:t>bunch </a:t>
            </a:r>
            <a:r>
              <a:rPr lang="en-US" sz="1400" dirty="0" err="1" smtClean="0">
                <a:solidFill>
                  <a:srgbClr val="3366FF"/>
                </a:solidFill>
                <a:latin typeface="Comic Sans MS"/>
              </a:rPr>
              <a:t>e</a:t>
            </a:r>
            <a:r>
              <a:rPr lang="en-US" sz="1400" dirty="0" smtClean="0">
                <a:solidFill>
                  <a:srgbClr val="3366FF"/>
                </a:solidFill>
                <a:latin typeface="Comic Sans MS"/>
              </a:rPr>
              <a:t>+ train</a:t>
            </a:r>
          </a:p>
          <a:p>
            <a:endParaRPr lang="en-US" sz="1400" dirty="0" smtClean="0">
              <a:latin typeface="Comic Sans MS"/>
            </a:endParaRPr>
          </a:p>
          <a:p>
            <a:r>
              <a:rPr lang="en-US" sz="1400" dirty="0" smtClean="0">
                <a:latin typeface="Comic Sans MS"/>
              </a:rPr>
              <a:t>-Varied the current from 0.5 to</a:t>
            </a:r>
            <a:r>
              <a:rPr lang="en-US" sz="1400" dirty="0" smtClean="0">
                <a:latin typeface="Comic Sans MS"/>
              </a:rPr>
              <a:t> </a:t>
            </a:r>
            <a:r>
              <a:rPr lang="en-US" sz="1400" dirty="0" smtClean="0">
                <a:latin typeface="Comic Sans MS"/>
              </a:rPr>
              <a:t>0.9</a:t>
            </a:r>
            <a:r>
              <a:rPr lang="en-US" sz="1400" dirty="0" smtClean="0">
                <a:latin typeface="Comic Sans MS"/>
              </a:rPr>
              <a:t>mA</a:t>
            </a:r>
            <a:r>
              <a:rPr lang="en-US" sz="1400" dirty="0" smtClean="0">
                <a:latin typeface="Comic Sans MS"/>
              </a:rPr>
              <a:t>/bunch.</a:t>
            </a:r>
          </a:p>
          <a:p>
            <a:endParaRPr lang="en-US" sz="1400" dirty="0" smtClean="0">
              <a:latin typeface="Comic Sans MS"/>
            </a:endParaRPr>
          </a:p>
          <a:p>
            <a:r>
              <a:rPr lang="en-US" sz="1400" dirty="0" smtClean="0">
                <a:latin typeface="Comic Sans MS"/>
              </a:rPr>
              <a:t>-Measured the vertical/horizontal orbit</a:t>
            </a:r>
            <a:r>
              <a:rPr lang="en-US" sz="1400" dirty="0" smtClean="0">
                <a:latin typeface="Comic Sans MS"/>
              </a:rPr>
              <a:t> 5 times for </a:t>
            </a:r>
            <a:r>
              <a:rPr lang="en-US" sz="1400" dirty="0" smtClean="0">
                <a:latin typeface="Comic Sans MS"/>
              </a:rPr>
              <a:t>all</a:t>
            </a:r>
            <a:r>
              <a:rPr lang="en-US" sz="1400" dirty="0" smtClean="0">
                <a:latin typeface="Comic Sans MS"/>
              </a:rPr>
              <a:t> </a:t>
            </a:r>
            <a:r>
              <a:rPr lang="en-US" sz="1400" dirty="0" smtClean="0">
                <a:latin typeface="Comic Sans MS"/>
              </a:rPr>
              <a:t>45</a:t>
            </a:r>
            <a:r>
              <a:rPr lang="en-US" sz="1400" dirty="0" smtClean="0">
                <a:latin typeface="Comic Sans MS"/>
              </a:rPr>
              <a:t> </a:t>
            </a:r>
            <a:r>
              <a:rPr lang="en-US" sz="1400" dirty="0" smtClean="0">
                <a:latin typeface="Comic Sans MS"/>
              </a:rPr>
              <a:t>bunches over 1024 turns at each</a:t>
            </a:r>
            <a:r>
              <a:rPr lang="en-US" sz="1400" dirty="0" smtClean="0">
                <a:latin typeface="Comic Sans MS"/>
              </a:rPr>
              <a:t> </a:t>
            </a:r>
            <a:r>
              <a:rPr lang="en-US" sz="1400" dirty="0" smtClean="0">
                <a:latin typeface="Comic Sans MS"/>
              </a:rPr>
              <a:t>current</a:t>
            </a:r>
            <a:r>
              <a:rPr lang="en-US" sz="1400" dirty="0" smtClean="0">
                <a:latin typeface="Comic Sans MS"/>
              </a:rPr>
              <a:t> </a:t>
            </a:r>
            <a:r>
              <a:rPr lang="en-US" sz="1400" dirty="0" smtClean="0">
                <a:latin typeface="Comic Sans MS"/>
              </a:rPr>
              <a:t>setting. </a:t>
            </a:r>
            <a:r>
              <a:rPr lang="en-US" sz="1400" dirty="0" smtClean="0">
                <a:latin typeface="Comic Sans MS"/>
              </a:rPr>
              <a:t> </a:t>
            </a:r>
          </a:p>
          <a:p>
            <a:endParaRPr lang="en-US" sz="1400" dirty="0" smtClean="0">
              <a:latin typeface="Comic Sans MS"/>
            </a:endParaRPr>
          </a:p>
          <a:p>
            <a:r>
              <a:rPr lang="en-US" sz="1400" dirty="0" smtClean="0">
                <a:latin typeface="Comic Sans MS"/>
              </a:rPr>
              <a:t>-FFT orbit to determine the single bunch tune for all</a:t>
            </a:r>
            <a:r>
              <a:rPr lang="en-US" sz="1400" dirty="0" smtClean="0">
                <a:latin typeface="Comic Sans MS"/>
              </a:rPr>
              <a:t> </a:t>
            </a:r>
            <a:r>
              <a:rPr lang="en-US" sz="1400" dirty="0" smtClean="0">
                <a:latin typeface="Comic Sans MS"/>
              </a:rPr>
              <a:t>45</a:t>
            </a:r>
            <a:r>
              <a:rPr lang="en-US" sz="1400" dirty="0" smtClean="0">
                <a:latin typeface="Comic Sans MS"/>
              </a:rPr>
              <a:t> </a:t>
            </a:r>
            <a:r>
              <a:rPr lang="en-US" sz="1400" dirty="0" smtClean="0">
                <a:latin typeface="Comic Sans MS"/>
              </a:rPr>
              <a:t>bunches in the train.</a:t>
            </a:r>
          </a:p>
          <a:p>
            <a:endParaRPr lang="en-US" sz="1400" dirty="0" smtClean="0">
              <a:latin typeface="Comic Sans MS"/>
            </a:endParaRPr>
          </a:p>
          <a:p>
            <a:pPr>
              <a:buFont typeface="Arial"/>
              <a:buChar char="•"/>
            </a:pPr>
            <a:r>
              <a:rPr lang="en-US" sz="1400" dirty="0" smtClean="0">
                <a:latin typeface="Comic Sans MS"/>
              </a:rPr>
              <a:t> No horizontal tune shift along the train.</a:t>
            </a:r>
          </a:p>
          <a:p>
            <a:pPr>
              <a:buFont typeface="Arial"/>
              <a:buChar char="•"/>
            </a:pPr>
            <a:endParaRPr lang="en-US" sz="1400" dirty="0" smtClean="0">
              <a:latin typeface="Comic Sans MS"/>
            </a:endParaRPr>
          </a:p>
          <a:p>
            <a:pPr>
              <a:buFont typeface="Arial"/>
              <a:buChar char="•"/>
            </a:pPr>
            <a:r>
              <a:rPr lang="en-US" sz="1400" dirty="0" smtClean="0">
                <a:latin typeface="Comic Sans MS"/>
              </a:rPr>
              <a:t> </a:t>
            </a:r>
            <a:r>
              <a:rPr lang="en-US" sz="1400" dirty="0" smtClean="0">
                <a:latin typeface="Comic Sans MS"/>
              </a:rPr>
              <a:t>Linear </a:t>
            </a:r>
            <a:r>
              <a:rPr lang="en-US" sz="1400" dirty="0" smtClean="0">
                <a:latin typeface="Comic Sans MS"/>
              </a:rPr>
              <a:t>vertical </a:t>
            </a:r>
            <a:r>
              <a:rPr lang="en-US" sz="1400" dirty="0" smtClean="0">
                <a:latin typeface="Comic Sans MS"/>
              </a:rPr>
              <a:t>tune shift along </a:t>
            </a:r>
            <a:r>
              <a:rPr lang="en-US" sz="1400" dirty="0" smtClean="0">
                <a:latin typeface="Comic Sans MS"/>
              </a:rPr>
              <a:t>train</a:t>
            </a:r>
            <a:r>
              <a:rPr lang="en-US" sz="1400" dirty="0" smtClean="0">
                <a:latin typeface="Comic Sans MS"/>
              </a:rPr>
              <a:t> at 0.5 and 0.7mA/bunch.  At 0.9mA/bunch, the tune growth levels off after ~35 bunches.</a:t>
            </a:r>
            <a:endParaRPr lang="en-US" sz="1400" dirty="0" smtClean="0">
              <a:latin typeface="Comic Sans MS"/>
            </a:endParaRPr>
          </a:p>
        </p:txBody>
      </p:sp>
      <p:pic>
        <p:nvPicPr>
          <p:cNvPr id="9" name="Picture 8" descr="qxnorm7573_7587_45bunch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3400"/>
            <a:ext cx="6424052" cy="2540736"/>
          </a:xfrm>
          <a:prstGeom prst="rect">
            <a:avLst/>
          </a:prstGeom>
        </p:spPr>
      </p:pic>
      <p:pic>
        <p:nvPicPr>
          <p:cNvPr id="10" name="Picture 9" descr="qynorm7573_7587_45bunche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640808"/>
            <a:ext cx="6424052" cy="28134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xorbit_45bunchtrain.mov">
            <a:hlinkClick r:id="" action="ppaction://media"/>
          </p:cNvPr>
          <p:cNvPicPr/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2257" y="-1"/>
            <a:ext cx="3998244" cy="3000163"/>
          </a:xfrm>
          <a:prstGeom prst="rect">
            <a:avLst/>
          </a:prstGeom>
        </p:spPr>
      </p:pic>
      <p:pic>
        <p:nvPicPr>
          <p:cNvPr id="19" name="yorbit_45bunchtrain.mov">
            <a:hlinkClick r:id="" action="ppaction://media"/>
          </p:cNvPr>
          <p:cNvPicPr/>
          <p:nvPr>
            <a:videoFile r:link="rId2"/>
          </p:nvPr>
        </p:nvPicPr>
        <p:blipFill>
          <a:blip r:embed="rId7"/>
          <a:stretch>
            <a:fillRect/>
          </a:stretch>
        </p:blipFill>
        <p:spPr>
          <a:xfrm>
            <a:off x="5181601" y="-1"/>
            <a:ext cx="3962400" cy="2968869"/>
          </a:xfrm>
          <a:prstGeom prst="rect">
            <a:avLst/>
          </a:prstGeom>
        </p:spPr>
      </p:pic>
      <p:pic>
        <p:nvPicPr>
          <p:cNvPr id="20" name="xtune_45bunchtrain.mov">
            <a:hlinkClick r:id="" action="ppaction://media"/>
          </p:cNvPr>
          <p:cNvPicPr/>
          <p:nvPr>
            <a:videoFile r:link="rId3"/>
          </p:nvPr>
        </p:nvPicPr>
        <p:blipFill>
          <a:blip r:embed="rId8"/>
          <a:stretch>
            <a:fillRect/>
          </a:stretch>
        </p:blipFill>
        <p:spPr>
          <a:xfrm>
            <a:off x="2256" y="3733800"/>
            <a:ext cx="4163543" cy="3124199"/>
          </a:xfrm>
          <a:prstGeom prst="rect">
            <a:avLst/>
          </a:prstGeom>
        </p:spPr>
      </p:pic>
      <p:pic>
        <p:nvPicPr>
          <p:cNvPr id="21" name="ytune_45bunchtrain.mov">
            <a:hlinkClick r:id="" action="ppaction://media"/>
          </p:cNvPr>
          <p:cNvPicPr/>
          <p:nvPr>
            <a:videoFile r:link="rId4"/>
          </p:nvPr>
        </p:nvPicPr>
        <p:blipFill>
          <a:blip r:embed="rId9"/>
          <a:stretch>
            <a:fillRect/>
          </a:stretch>
        </p:blipFill>
        <p:spPr>
          <a:xfrm>
            <a:off x="4978283" y="3733800"/>
            <a:ext cx="4164386" cy="31241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81400" y="3087469"/>
            <a:ext cx="2362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3366FF"/>
                </a:solidFill>
                <a:latin typeface="Comic Sans MS"/>
              </a:rPr>
              <a:t>Orbit/Tune at different current settings.</a:t>
            </a:r>
            <a:endParaRPr lang="en-US" sz="1400" dirty="0">
              <a:solidFill>
                <a:srgbClr val="3366FF"/>
              </a:solidFill>
              <a:latin typeface="Comic Sans M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0" y="3312393"/>
            <a:ext cx="24661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omic Sans MS"/>
              </a:rPr>
              <a:t>Vertical orbit/tune (Movie)</a:t>
            </a:r>
            <a:endParaRPr lang="en-US" sz="1400" dirty="0">
              <a:latin typeface="Comic Sans M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90600" y="3312394"/>
            <a:ext cx="267617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omic Sans MS"/>
              </a:rPr>
              <a:t>Horizontal orbit/tune (Movie)</a:t>
            </a:r>
            <a:endParaRPr lang="en-US" sz="1400" dirty="0">
              <a:latin typeface="Comic Sans MS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rot="16200000" flipH="1">
            <a:off x="7300098" y="3711472"/>
            <a:ext cx="411204" cy="228600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7010402" y="2819400"/>
            <a:ext cx="685798" cy="503202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6200000" flipH="1">
            <a:off x="2442684" y="3692087"/>
            <a:ext cx="296234" cy="152402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0800000">
            <a:off x="1524001" y="3087469"/>
            <a:ext cx="609599" cy="350798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029201" y="1505129"/>
            <a:ext cx="380999" cy="350798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581400" y="304800"/>
            <a:ext cx="2057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omic Sans MS"/>
              </a:rPr>
              <a:t>Current dependent Vertical damping is present towards the end of the train</a:t>
            </a:r>
            <a:endParaRPr lang="en-US" sz="1400" dirty="0">
              <a:solidFill>
                <a:srgbClr val="FF0000"/>
              </a:solidFill>
              <a:latin typeface="Comic Sans M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742971" y="4227493"/>
            <a:ext cx="17434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omic Sans MS"/>
              </a:rPr>
              <a:t>Width of vertical tune signal increase along the bunch train.</a:t>
            </a:r>
            <a:endParaRPr lang="en-US" sz="1400" dirty="0">
              <a:solidFill>
                <a:srgbClr val="FF0000"/>
              </a:solidFill>
              <a:latin typeface="Comic Sans MS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4838701" y="5181600"/>
            <a:ext cx="380999" cy="350798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vide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vide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vide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477000" y="1"/>
            <a:ext cx="2667000" cy="5909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3366FF"/>
                </a:solidFill>
                <a:latin typeface="Comic Sans MS"/>
              </a:rPr>
              <a:t>Tune versus I for</a:t>
            </a:r>
            <a:r>
              <a:rPr lang="en-US" sz="1400" dirty="0" smtClean="0">
                <a:solidFill>
                  <a:srgbClr val="3366FF"/>
                </a:solidFill>
                <a:latin typeface="Comic Sans MS"/>
              </a:rPr>
              <a:t> </a:t>
            </a:r>
            <a:r>
              <a:rPr lang="en-US" sz="1400" dirty="0" smtClean="0">
                <a:solidFill>
                  <a:srgbClr val="3366FF"/>
                </a:solidFill>
                <a:latin typeface="Comic Sans MS"/>
              </a:rPr>
              <a:t>115</a:t>
            </a:r>
            <a:r>
              <a:rPr lang="en-US" sz="1400" dirty="0" smtClean="0">
                <a:solidFill>
                  <a:srgbClr val="3366FF"/>
                </a:solidFill>
                <a:latin typeface="Comic Sans MS"/>
              </a:rPr>
              <a:t> </a:t>
            </a:r>
            <a:r>
              <a:rPr lang="en-US" sz="1400" dirty="0" smtClean="0">
                <a:solidFill>
                  <a:srgbClr val="3366FF"/>
                </a:solidFill>
                <a:latin typeface="Comic Sans MS"/>
              </a:rPr>
              <a:t>bunch </a:t>
            </a:r>
            <a:r>
              <a:rPr lang="en-US" sz="1400" dirty="0" err="1" smtClean="0">
                <a:solidFill>
                  <a:srgbClr val="3366FF"/>
                </a:solidFill>
                <a:latin typeface="Comic Sans MS"/>
              </a:rPr>
              <a:t>e</a:t>
            </a:r>
            <a:r>
              <a:rPr lang="en-US" sz="1400" dirty="0" smtClean="0">
                <a:solidFill>
                  <a:srgbClr val="3366FF"/>
                </a:solidFill>
                <a:latin typeface="Comic Sans MS"/>
              </a:rPr>
              <a:t>+ train</a:t>
            </a:r>
          </a:p>
          <a:p>
            <a:endParaRPr lang="en-US" sz="1400" dirty="0" smtClean="0">
              <a:latin typeface="Comic Sans MS"/>
            </a:endParaRPr>
          </a:p>
          <a:p>
            <a:r>
              <a:rPr lang="en-US" sz="1400" dirty="0" smtClean="0">
                <a:latin typeface="Comic Sans MS"/>
              </a:rPr>
              <a:t>-Measured the tunes at two currents, 0.29 </a:t>
            </a:r>
            <a:r>
              <a:rPr lang="en-US" sz="1400" dirty="0" smtClean="0">
                <a:latin typeface="Comic Sans MS"/>
              </a:rPr>
              <a:t>to</a:t>
            </a:r>
            <a:r>
              <a:rPr lang="en-US" sz="1400" dirty="0" smtClean="0">
                <a:latin typeface="Comic Sans MS"/>
              </a:rPr>
              <a:t> </a:t>
            </a:r>
            <a:r>
              <a:rPr lang="en-US" sz="1400" dirty="0" smtClean="0">
                <a:latin typeface="Comic Sans MS"/>
              </a:rPr>
              <a:t>0.42</a:t>
            </a:r>
            <a:r>
              <a:rPr lang="en-US" sz="1400" dirty="0" smtClean="0">
                <a:latin typeface="Comic Sans MS"/>
              </a:rPr>
              <a:t>mA</a:t>
            </a:r>
            <a:r>
              <a:rPr lang="en-US" sz="1400" dirty="0" smtClean="0">
                <a:latin typeface="Comic Sans MS"/>
              </a:rPr>
              <a:t>/</a:t>
            </a:r>
            <a:r>
              <a:rPr lang="en-US" sz="1400" dirty="0" smtClean="0">
                <a:latin typeface="Comic Sans MS"/>
              </a:rPr>
              <a:t>bunch with first bunch tunes set at:</a:t>
            </a:r>
          </a:p>
          <a:p>
            <a:endParaRPr lang="en-US" sz="1400" dirty="0" smtClean="0">
              <a:latin typeface="Comic Sans MS"/>
            </a:endParaRPr>
          </a:p>
          <a:p>
            <a:endParaRPr lang="en-US" sz="1400" dirty="0" smtClean="0">
              <a:latin typeface="Comic Sans MS"/>
            </a:endParaRPr>
          </a:p>
          <a:p>
            <a:endParaRPr lang="en-US" sz="1400" dirty="0" smtClean="0">
              <a:latin typeface="Comic Sans MS"/>
            </a:endParaRPr>
          </a:p>
          <a:p>
            <a:endParaRPr lang="en-US" sz="1400" dirty="0" smtClean="0">
              <a:latin typeface="Comic Sans MS"/>
            </a:endParaRPr>
          </a:p>
          <a:p>
            <a:endParaRPr lang="en-US" sz="1400" dirty="0" smtClean="0">
              <a:latin typeface="Comic Sans MS"/>
            </a:endParaRPr>
          </a:p>
          <a:p>
            <a:pPr>
              <a:buFont typeface="Arial"/>
              <a:buChar char="•"/>
            </a:pPr>
            <a:r>
              <a:rPr lang="en-US" sz="1400" dirty="0" smtClean="0">
                <a:latin typeface="Comic Sans MS"/>
              </a:rPr>
              <a:t> </a:t>
            </a:r>
            <a:r>
              <a:rPr lang="en-US" sz="1400" dirty="0" smtClean="0">
                <a:solidFill>
                  <a:srgbClr val="FF0000"/>
                </a:solidFill>
                <a:latin typeface="Comic Sans MS"/>
              </a:rPr>
              <a:t>A jump in the </a:t>
            </a:r>
            <a:r>
              <a:rPr lang="en-US" sz="1400" dirty="0" smtClean="0">
                <a:solidFill>
                  <a:srgbClr val="FF0000"/>
                </a:solidFill>
                <a:latin typeface="Comic Sans MS"/>
              </a:rPr>
              <a:t>horizontal tune</a:t>
            </a:r>
            <a:r>
              <a:rPr lang="en-US" sz="1400" dirty="0" smtClean="0">
                <a:solidFill>
                  <a:srgbClr val="FF0000"/>
                </a:solidFill>
                <a:latin typeface="Comic Sans MS"/>
              </a:rPr>
              <a:t> </a:t>
            </a:r>
            <a:r>
              <a:rPr lang="en-US" sz="1400" dirty="0" smtClean="0">
                <a:solidFill>
                  <a:srgbClr val="FF0000"/>
                </a:solidFill>
                <a:latin typeface="Comic Sans MS"/>
              </a:rPr>
              <a:t>is detected in the beam spectrum at ~bunch 90 when I=0.42mA/bunch.</a:t>
            </a:r>
          </a:p>
          <a:p>
            <a:pPr>
              <a:buFont typeface="Arial"/>
              <a:buChar char="•"/>
            </a:pPr>
            <a:endParaRPr lang="en-US" sz="1400" dirty="0" smtClean="0">
              <a:latin typeface="Comic Sans MS"/>
            </a:endParaRPr>
          </a:p>
          <a:p>
            <a:pPr>
              <a:buFont typeface="Arial"/>
              <a:buChar char="•"/>
            </a:pPr>
            <a:r>
              <a:rPr lang="en-US" sz="1400" dirty="0" smtClean="0">
                <a:latin typeface="Comic Sans MS"/>
              </a:rPr>
              <a:t> Strong vertical tune shift</a:t>
            </a:r>
            <a:r>
              <a:rPr lang="en-US" sz="1400" dirty="0" smtClean="0">
                <a:latin typeface="Comic Sans MS"/>
              </a:rPr>
              <a:t> is detected at the fron</a:t>
            </a:r>
            <a:r>
              <a:rPr lang="en-US" sz="1400" dirty="0" smtClean="0">
                <a:latin typeface="Comic Sans MS"/>
              </a:rPr>
              <a:t>t of the train that changes slope after the initial 10 bunches.  At I</a:t>
            </a:r>
            <a:r>
              <a:rPr lang="en-US" sz="1400" dirty="0" smtClean="0">
                <a:latin typeface="Comic Sans MS"/>
              </a:rPr>
              <a:t>=</a:t>
            </a:r>
            <a:r>
              <a:rPr lang="en-US" sz="1400" dirty="0" smtClean="0">
                <a:latin typeface="Comic Sans MS"/>
              </a:rPr>
              <a:t>0.29mA</a:t>
            </a:r>
            <a:r>
              <a:rPr lang="en-US" sz="1400" dirty="0" smtClean="0">
                <a:latin typeface="Comic Sans MS"/>
              </a:rPr>
              <a:t>/</a:t>
            </a:r>
            <a:r>
              <a:rPr lang="en-US" sz="1400" dirty="0" smtClean="0">
                <a:latin typeface="Comic Sans MS"/>
              </a:rPr>
              <a:t>bunch, the tune gradually increases </a:t>
            </a:r>
            <a:r>
              <a:rPr lang="en-US" sz="1400" dirty="0" smtClean="0">
                <a:latin typeface="Comic Sans MS"/>
              </a:rPr>
              <a:t>along train.  </a:t>
            </a:r>
            <a:r>
              <a:rPr lang="en-US" sz="1400" dirty="0" smtClean="0">
                <a:latin typeface="Comic Sans MS"/>
              </a:rPr>
              <a:t>At I=0.42mA/bunch, </a:t>
            </a:r>
            <a:r>
              <a:rPr lang="en-US" sz="1400" dirty="0" smtClean="0">
                <a:latin typeface="Comic Sans MS"/>
              </a:rPr>
              <a:t>the tune shift has a steeper slope until </a:t>
            </a:r>
            <a:r>
              <a:rPr lang="en-US" sz="1400" dirty="0" smtClean="0">
                <a:latin typeface="Comic Sans MS"/>
              </a:rPr>
              <a:t>~bunch 80 where it levels out.</a:t>
            </a:r>
            <a:r>
              <a:rPr lang="en-US" sz="1400" dirty="0" smtClean="0">
                <a:latin typeface="Comic Sans MS"/>
              </a:rPr>
              <a:t>  </a:t>
            </a:r>
            <a:endParaRPr lang="en-US" sz="1400" dirty="0" smtClean="0">
              <a:latin typeface="Comic Sans MS"/>
            </a:endParaRPr>
          </a:p>
        </p:txBody>
      </p:sp>
      <p:pic>
        <p:nvPicPr>
          <p:cNvPr id="6" name="Picture 5" descr="Qynorm7553-756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477000" cy="2323325"/>
          </a:xfrm>
          <a:prstGeom prst="rect">
            <a:avLst/>
          </a:prstGeom>
        </p:spPr>
      </p:pic>
      <p:pic>
        <p:nvPicPr>
          <p:cNvPr id="7" name="Picture 6" descr="Qxnorm7553-756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527058"/>
            <a:ext cx="6477000" cy="2330942"/>
          </a:xfrm>
          <a:prstGeom prst="rect">
            <a:avLst/>
          </a:prstGeom>
        </p:spPr>
      </p:pic>
      <p:pic>
        <p:nvPicPr>
          <p:cNvPr id="9" name="Picture 8" descr="e+current7553_756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189090"/>
            <a:ext cx="6477000" cy="2337968"/>
          </a:xfrm>
          <a:prstGeom prst="rect">
            <a:avLst/>
          </a:prstGeom>
        </p:spPr>
      </p:pic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7137400" y="1586725"/>
          <a:ext cx="1231900" cy="736600"/>
        </p:xfrm>
        <a:graphic>
          <a:graphicData uri="http://schemas.openxmlformats.org/presentationml/2006/ole">
            <p:oleObj spid="_x0000_s24578" name="Equation" r:id="rId6" imgW="1231900" imgH="7366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xorbit_115bunchtrain7553-7560.mov">
            <a:hlinkClick r:id="" action="ppaction://media"/>
          </p:cNvPr>
          <p:cNvPicPr/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-1" y="2396"/>
            <a:ext cx="3961973" cy="2969404"/>
          </a:xfrm>
          <a:prstGeom prst="rect">
            <a:avLst/>
          </a:prstGeom>
        </p:spPr>
      </p:pic>
      <p:pic>
        <p:nvPicPr>
          <p:cNvPr id="22" name="yorbit_115bunchtrain7553-7560.mov">
            <a:hlinkClick r:id="" action="ppaction://media"/>
          </p:cNvPr>
          <p:cNvPicPr/>
          <p:nvPr>
            <a:videoFile r:link="rId2"/>
          </p:nvPr>
        </p:nvPicPr>
        <p:blipFill>
          <a:blip r:embed="rId7"/>
          <a:stretch>
            <a:fillRect/>
          </a:stretch>
        </p:blipFill>
        <p:spPr>
          <a:xfrm>
            <a:off x="5182026" y="2396"/>
            <a:ext cx="3961974" cy="2969404"/>
          </a:xfrm>
          <a:prstGeom prst="rect">
            <a:avLst/>
          </a:prstGeom>
        </p:spPr>
      </p:pic>
      <p:pic>
        <p:nvPicPr>
          <p:cNvPr id="23" name="xtune_115bunchtrain7553-7560.mov">
            <a:hlinkClick r:id="" action="ppaction://media"/>
          </p:cNvPr>
          <p:cNvPicPr/>
          <p:nvPr>
            <a:videoFile r:link="rId3"/>
          </p:nvPr>
        </p:nvPicPr>
        <p:blipFill>
          <a:blip r:embed="rId8"/>
          <a:stretch>
            <a:fillRect/>
          </a:stretch>
        </p:blipFill>
        <p:spPr>
          <a:xfrm>
            <a:off x="0" y="3886201"/>
            <a:ext cx="3961972" cy="2969403"/>
          </a:xfrm>
          <a:prstGeom prst="rect">
            <a:avLst/>
          </a:prstGeom>
        </p:spPr>
      </p:pic>
      <p:pic>
        <p:nvPicPr>
          <p:cNvPr id="24" name="ytune_115bunchtrain7553-7560.mov">
            <a:hlinkClick r:id="" action="ppaction://media"/>
          </p:cNvPr>
          <p:cNvPicPr/>
          <p:nvPr>
            <a:videoFile r:link="rId4"/>
          </p:nvPr>
        </p:nvPicPr>
        <p:blipFill>
          <a:blip r:embed="rId9"/>
          <a:stretch>
            <a:fillRect/>
          </a:stretch>
        </p:blipFill>
        <p:spPr>
          <a:xfrm>
            <a:off x="5182026" y="3886200"/>
            <a:ext cx="3961974" cy="29694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81400" y="3385043"/>
            <a:ext cx="2362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Orbit/Tune at different current settings.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0" y="3609967"/>
            <a:ext cx="21406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Vertical orbit/tune (Movie)</a:t>
            </a:r>
            <a:endParaRPr lang="en-US" sz="1400" dirty="0"/>
          </a:p>
        </p:txBody>
      </p:sp>
      <p:sp>
        <p:nvSpPr>
          <p:cNvPr id="10" name="Rectangle 9"/>
          <p:cNvSpPr/>
          <p:nvPr/>
        </p:nvSpPr>
        <p:spPr>
          <a:xfrm>
            <a:off x="990600" y="3609968"/>
            <a:ext cx="23439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Horizontal orbit/tune (Movie)</a:t>
            </a:r>
            <a:endParaRPr lang="en-US" sz="1400" dirty="0"/>
          </a:p>
        </p:txBody>
      </p:sp>
      <p:cxnSp>
        <p:nvCxnSpPr>
          <p:cNvPr id="11" name="Straight Arrow Connector 10"/>
          <p:cNvCxnSpPr/>
          <p:nvPr/>
        </p:nvCxnSpPr>
        <p:spPr>
          <a:xfrm rot="16200000" flipH="1">
            <a:off x="7471884" y="3951563"/>
            <a:ext cx="296235" cy="228600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 flipH="1" flipV="1">
            <a:off x="6911203" y="3368577"/>
            <a:ext cx="350797" cy="152399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6200000" flipH="1">
            <a:off x="2442684" y="3989661"/>
            <a:ext cx="296234" cy="152402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0" idx="0"/>
          </p:cNvCxnSpPr>
          <p:nvPr/>
        </p:nvCxnSpPr>
        <p:spPr>
          <a:xfrm rot="16200000" flipV="1">
            <a:off x="1672988" y="3120393"/>
            <a:ext cx="340588" cy="638561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742971" y="4031374"/>
            <a:ext cx="174342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omic Sans MS"/>
              </a:rPr>
              <a:t>A strong signal is detected near the horizontal tune at ~bunch 50 when I</a:t>
            </a:r>
            <a:r>
              <a:rPr lang="en-US" sz="1400" dirty="0" smtClean="0">
                <a:solidFill>
                  <a:srgbClr val="FF0000"/>
                </a:solidFill>
                <a:latin typeface="Comic Sans MS"/>
              </a:rPr>
              <a:t>=0.42mA/</a:t>
            </a:r>
            <a:r>
              <a:rPr lang="en-US" sz="1400" dirty="0" smtClean="0">
                <a:solidFill>
                  <a:srgbClr val="FF0000"/>
                </a:solidFill>
                <a:latin typeface="Comic Sans MS"/>
              </a:rPr>
              <a:t>bunch. </a:t>
            </a:r>
            <a:endParaRPr lang="en-US" sz="1400" dirty="0">
              <a:solidFill>
                <a:srgbClr val="FF0000"/>
              </a:solidFill>
              <a:latin typeface="Comic Sans MS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rot="10800000" flipV="1">
            <a:off x="3314914" y="4953000"/>
            <a:ext cx="532972" cy="152399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695486" y="228600"/>
            <a:ext cx="194331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omic Sans MS"/>
                <a:cs typeface="Comic Sans MS"/>
              </a:rPr>
              <a:t>A horizontal instability is present near the end of the train when I=0.42mA/bunch. </a:t>
            </a:r>
            <a:endParaRPr lang="en-US" sz="14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rot="10800000" flipV="1">
            <a:off x="3314914" y="1398150"/>
            <a:ext cx="876087" cy="659249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vide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vide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vide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705600" y="1"/>
            <a:ext cx="2438400" cy="5047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3366FF"/>
                </a:solidFill>
                <a:latin typeface="Comic Sans MS"/>
              </a:rPr>
              <a:t>Tune versus I for</a:t>
            </a:r>
            <a:r>
              <a:rPr lang="en-US" sz="1400" dirty="0" smtClean="0">
                <a:solidFill>
                  <a:srgbClr val="3366FF"/>
                </a:solidFill>
                <a:latin typeface="Comic Sans MS"/>
              </a:rPr>
              <a:t> </a:t>
            </a:r>
            <a:r>
              <a:rPr lang="en-US" sz="1400" dirty="0" smtClean="0">
                <a:solidFill>
                  <a:srgbClr val="3366FF"/>
                </a:solidFill>
                <a:latin typeface="Comic Sans MS"/>
              </a:rPr>
              <a:t>115</a:t>
            </a:r>
            <a:r>
              <a:rPr lang="en-US" sz="1400" dirty="0" smtClean="0">
                <a:solidFill>
                  <a:srgbClr val="3366FF"/>
                </a:solidFill>
                <a:latin typeface="Comic Sans MS"/>
              </a:rPr>
              <a:t> </a:t>
            </a:r>
            <a:r>
              <a:rPr lang="en-US" sz="1400" dirty="0" smtClean="0">
                <a:solidFill>
                  <a:srgbClr val="3366FF"/>
                </a:solidFill>
                <a:latin typeface="Comic Sans MS"/>
              </a:rPr>
              <a:t>bunch </a:t>
            </a:r>
            <a:r>
              <a:rPr lang="en-US" sz="1400" dirty="0" err="1" smtClean="0">
                <a:solidFill>
                  <a:srgbClr val="3366FF"/>
                </a:solidFill>
                <a:latin typeface="Comic Sans MS"/>
              </a:rPr>
              <a:t>e</a:t>
            </a:r>
            <a:r>
              <a:rPr lang="en-US" sz="1400" dirty="0" smtClean="0">
                <a:solidFill>
                  <a:srgbClr val="3366FF"/>
                </a:solidFill>
                <a:latin typeface="Comic Sans MS"/>
              </a:rPr>
              <a:t>+ train</a:t>
            </a:r>
          </a:p>
          <a:p>
            <a:endParaRPr lang="en-US" sz="1400" dirty="0" smtClean="0">
              <a:latin typeface="Comic Sans MS"/>
            </a:endParaRPr>
          </a:p>
          <a:p>
            <a:r>
              <a:rPr lang="en-US" sz="1400" dirty="0" smtClean="0">
                <a:latin typeface="Comic Sans MS"/>
              </a:rPr>
              <a:t>-Measured the tunes at three currents, 0.36, 0.39, and </a:t>
            </a:r>
            <a:r>
              <a:rPr lang="en-US" sz="1400" dirty="0" smtClean="0">
                <a:latin typeface="Comic Sans MS"/>
              </a:rPr>
              <a:t>0.43</a:t>
            </a:r>
            <a:r>
              <a:rPr lang="en-US" sz="1400" dirty="0" smtClean="0">
                <a:latin typeface="Comic Sans MS"/>
              </a:rPr>
              <a:t>mA</a:t>
            </a:r>
            <a:r>
              <a:rPr lang="en-US" sz="1400" dirty="0" smtClean="0">
                <a:latin typeface="Comic Sans MS"/>
              </a:rPr>
              <a:t>/</a:t>
            </a:r>
            <a:r>
              <a:rPr lang="en-US" sz="1400" dirty="0" smtClean="0">
                <a:latin typeface="Comic Sans MS"/>
              </a:rPr>
              <a:t>bunch at the first bunch tune setting of:</a:t>
            </a:r>
          </a:p>
          <a:p>
            <a:endParaRPr lang="en-US" sz="1400" dirty="0" smtClean="0">
              <a:latin typeface="Comic Sans MS"/>
            </a:endParaRPr>
          </a:p>
          <a:p>
            <a:r>
              <a:rPr lang="en-US" sz="1400" dirty="0" smtClean="0">
                <a:latin typeface="Comic Sans MS"/>
              </a:rPr>
              <a:t> </a:t>
            </a:r>
          </a:p>
          <a:p>
            <a:endParaRPr lang="en-US" sz="1400" dirty="0" smtClean="0">
              <a:latin typeface="Comic Sans MS"/>
            </a:endParaRPr>
          </a:p>
          <a:p>
            <a:endParaRPr lang="en-US" sz="1400" dirty="0" smtClean="0">
              <a:latin typeface="Comic Sans MS"/>
            </a:endParaRPr>
          </a:p>
          <a:p>
            <a:endParaRPr lang="en-US" sz="1400" dirty="0" smtClean="0">
              <a:latin typeface="Comic Sans MS"/>
            </a:endParaRPr>
          </a:p>
          <a:p>
            <a:pPr>
              <a:buFont typeface="Arial"/>
              <a:buChar char="•"/>
            </a:pPr>
            <a:r>
              <a:rPr lang="en-US" sz="1400" dirty="0" smtClean="0">
                <a:latin typeface="Comic Sans MS"/>
              </a:rPr>
              <a:t> </a:t>
            </a:r>
            <a:r>
              <a:rPr lang="en-US" sz="1400" dirty="0" smtClean="0">
                <a:solidFill>
                  <a:srgbClr val="FF0000"/>
                </a:solidFill>
                <a:latin typeface="Comic Sans MS"/>
              </a:rPr>
              <a:t>A jump in the horizontal tune is detected in the beam spectrum</a:t>
            </a:r>
            <a:r>
              <a:rPr lang="en-US" sz="1400" dirty="0" smtClean="0">
                <a:solidFill>
                  <a:srgbClr val="FF0000"/>
                </a:solidFill>
                <a:latin typeface="Comic Sans MS"/>
              </a:rPr>
              <a:t> at all three currents.</a:t>
            </a:r>
            <a:endParaRPr lang="en-US" sz="1400" dirty="0" smtClean="0">
              <a:latin typeface="Comic Sans MS"/>
            </a:endParaRPr>
          </a:p>
          <a:p>
            <a:pPr>
              <a:buFont typeface="Arial"/>
              <a:buChar char="•"/>
            </a:pPr>
            <a:endParaRPr lang="en-US" sz="1400" dirty="0" smtClean="0">
              <a:latin typeface="Comic Sans MS"/>
            </a:endParaRPr>
          </a:p>
          <a:p>
            <a:pPr>
              <a:buFont typeface="Arial"/>
              <a:buChar char="•"/>
            </a:pPr>
            <a:r>
              <a:rPr lang="en-US" sz="1400" dirty="0" smtClean="0">
                <a:solidFill>
                  <a:srgbClr val="FF0000"/>
                </a:solidFill>
                <a:latin typeface="Comic Sans MS"/>
              </a:rPr>
              <a:t> A current dependent </a:t>
            </a:r>
            <a:r>
              <a:rPr lang="en-US" sz="1400" dirty="0" smtClean="0">
                <a:solidFill>
                  <a:srgbClr val="FF0000"/>
                </a:solidFill>
                <a:latin typeface="Comic Sans MS"/>
              </a:rPr>
              <a:t>vertical tune </a:t>
            </a:r>
            <a:r>
              <a:rPr lang="en-US" sz="1400" dirty="0" smtClean="0">
                <a:solidFill>
                  <a:srgbClr val="FF0000"/>
                </a:solidFill>
                <a:latin typeface="Comic Sans MS"/>
              </a:rPr>
              <a:t>shift is evident.  A jump in the vertical tune is noted late in the train. </a:t>
            </a:r>
            <a:endParaRPr lang="en-US" sz="1400" dirty="0" smtClean="0">
              <a:solidFill>
                <a:srgbClr val="FF0000"/>
              </a:solidFill>
              <a:latin typeface="Comic Sans MS"/>
            </a:endParaRPr>
          </a:p>
        </p:txBody>
      </p:sp>
      <p:pic>
        <p:nvPicPr>
          <p:cNvPr id="8" name="Picture 7" descr="e+current7561_757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79040"/>
            <a:ext cx="6705600" cy="2378266"/>
          </a:xfrm>
          <a:prstGeom prst="rect">
            <a:avLst/>
          </a:prstGeom>
        </p:spPr>
      </p:pic>
      <p:pic>
        <p:nvPicPr>
          <p:cNvPr id="9" name="Picture 8" descr="Qynorm7561-757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6705600" cy="2479040"/>
          </a:xfrm>
          <a:prstGeom prst="rect">
            <a:avLst/>
          </a:prstGeom>
        </p:spPr>
      </p:pic>
      <p:pic>
        <p:nvPicPr>
          <p:cNvPr id="10" name="Picture 9" descr="Qxnorm7561-757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458101"/>
            <a:ext cx="6705600" cy="2399899"/>
          </a:xfrm>
          <a:prstGeom prst="rect">
            <a:avLst/>
          </a:prstGeom>
        </p:spPr>
      </p:pic>
      <p:graphicFrame>
        <p:nvGraphicFramePr>
          <p:cNvPr id="27650" name="Object 2"/>
          <p:cNvGraphicFramePr>
            <a:graphicFrameLocks noChangeAspect="1"/>
          </p:cNvGraphicFramePr>
          <p:nvPr/>
        </p:nvGraphicFramePr>
        <p:xfrm>
          <a:off x="7137400" y="1587500"/>
          <a:ext cx="1231900" cy="736600"/>
        </p:xfrm>
        <a:graphic>
          <a:graphicData uri="http://schemas.openxmlformats.org/presentationml/2006/ole">
            <p:oleObj spid="_x0000_s27650" name="Equation" r:id="rId6" imgW="1231900" imgH="7366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xorbit_115bunchtrain7561-7572.mov">
            <a:hlinkClick r:id="" action="ppaction://media"/>
          </p:cNvPr>
          <p:cNvPicPr/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0" y="0"/>
            <a:ext cx="3860800" cy="2895600"/>
          </a:xfrm>
          <a:prstGeom prst="rect">
            <a:avLst/>
          </a:prstGeom>
        </p:spPr>
      </p:pic>
      <p:pic>
        <p:nvPicPr>
          <p:cNvPr id="14" name="yorbit_115bunchtrain7561-7572.mov">
            <a:hlinkClick r:id="" action="ppaction://media"/>
          </p:cNvPr>
          <p:cNvPicPr/>
          <p:nvPr>
            <a:videoFile r:link="rId2"/>
          </p:nvPr>
        </p:nvPicPr>
        <p:blipFill>
          <a:blip r:embed="rId7"/>
          <a:stretch>
            <a:fillRect/>
          </a:stretch>
        </p:blipFill>
        <p:spPr>
          <a:xfrm>
            <a:off x="5080000" y="0"/>
            <a:ext cx="4064000" cy="3048000"/>
          </a:xfrm>
          <a:prstGeom prst="rect">
            <a:avLst/>
          </a:prstGeom>
        </p:spPr>
      </p:pic>
      <p:pic>
        <p:nvPicPr>
          <p:cNvPr id="15" name="xtune_115bunchtrain7561-7572.mov">
            <a:hlinkClick r:id="" action="ppaction://media"/>
          </p:cNvPr>
          <p:cNvPicPr/>
          <p:nvPr>
            <a:videoFile r:link="rId3"/>
          </p:nvPr>
        </p:nvPicPr>
        <p:blipFill>
          <a:blip r:embed="rId8"/>
          <a:stretch>
            <a:fillRect/>
          </a:stretch>
        </p:blipFill>
        <p:spPr>
          <a:xfrm>
            <a:off x="0" y="3829049"/>
            <a:ext cx="4038600" cy="3028950"/>
          </a:xfrm>
          <a:prstGeom prst="rect">
            <a:avLst/>
          </a:prstGeom>
        </p:spPr>
      </p:pic>
      <p:pic>
        <p:nvPicPr>
          <p:cNvPr id="16" name="ytune_115bunchtrain7561-7572.mov">
            <a:hlinkClick r:id="" action="ppaction://media"/>
          </p:cNvPr>
          <p:cNvPicPr/>
          <p:nvPr>
            <a:videoFile r:link="rId4"/>
          </p:nvPr>
        </p:nvPicPr>
        <p:blipFill>
          <a:blip r:embed="rId9"/>
          <a:stretch>
            <a:fillRect/>
          </a:stretch>
        </p:blipFill>
        <p:spPr>
          <a:xfrm>
            <a:off x="5029202" y="3771901"/>
            <a:ext cx="4114798" cy="308609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81400" y="3125570"/>
            <a:ext cx="2362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Orbit/Tune at different current settings.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0" y="3609967"/>
            <a:ext cx="21406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Vertical orbit/tune (Movie)</a:t>
            </a:r>
            <a:endParaRPr lang="en-US" sz="1400" dirty="0"/>
          </a:p>
        </p:txBody>
      </p:sp>
      <p:sp>
        <p:nvSpPr>
          <p:cNvPr id="6" name="Rectangle 5"/>
          <p:cNvSpPr/>
          <p:nvPr/>
        </p:nvSpPr>
        <p:spPr>
          <a:xfrm>
            <a:off x="990600" y="3609968"/>
            <a:ext cx="23439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Horizontal orbit/tune (Movie)</a:t>
            </a:r>
            <a:endParaRPr lang="en-US" sz="1400" dirty="0"/>
          </a:p>
        </p:txBody>
      </p:sp>
      <p:cxnSp>
        <p:nvCxnSpPr>
          <p:cNvPr id="7" name="Straight Arrow Connector 6"/>
          <p:cNvCxnSpPr/>
          <p:nvPr/>
        </p:nvCxnSpPr>
        <p:spPr>
          <a:xfrm rot="16200000" flipH="1">
            <a:off x="7471884" y="3951563"/>
            <a:ext cx="296235" cy="228600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 flipH="1" flipV="1">
            <a:off x="6911203" y="3368577"/>
            <a:ext cx="350797" cy="152399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6200000" flipH="1">
            <a:off x="2442684" y="3989661"/>
            <a:ext cx="296234" cy="152402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6" idx="0"/>
          </p:cNvCxnSpPr>
          <p:nvPr/>
        </p:nvCxnSpPr>
        <p:spPr>
          <a:xfrm rot="16200000" flipV="1">
            <a:off x="1672988" y="3120393"/>
            <a:ext cx="340588" cy="638561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733800" y="3829049"/>
            <a:ext cx="162891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omic Sans MS"/>
              </a:rPr>
              <a:t>A strong signal in the horizontal spectrum is detected near the horizontal tune near the end of the train.</a:t>
            </a:r>
          </a:p>
          <a:p>
            <a:endParaRPr lang="en-US" sz="1400" dirty="0" smtClean="0">
              <a:solidFill>
                <a:srgbClr val="FF0000"/>
              </a:solidFill>
              <a:latin typeface="Comic Sans MS"/>
            </a:endParaRPr>
          </a:p>
          <a:p>
            <a:r>
              <a:rPr lang="en-US" sz="1400" dirty="0" smtClean="0">
                <a:solidFill>
                  <a:srgbClr val="FF0000"/>
                </a:solidFill>
                <a:latin typeface="Comic Sans MS"/>
              </a:rPr>
              <a:t>Width </a:t>
            </a:r>
            <a:r>
              <a:rPr lang="en-US" sz="1400" dirty="0" smtClean="0">
                <a:solidFill>
                  <a:srgbClr val="FF0000"/>
                </a:solidFill>
                <a:latin typeface="Comic Sans MS"/>
              </a:rPr>
              <a:t>of vertical tune signal </a:t>
            </a:r>
            <a:r>
              <a:rPr lang="en-US" sz="1400" dirty="0" smtClean="0">
                <a:solidFill>
                  <a:srgbClr val="FF0000"/>
                </a:solidFill>
                <a:latin typeface="Comic Sans MS"/>
              </a:rPr>
              <a:t>increases when tune jumps.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581400" y="304800"/>
            <a:ext cx="19433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omic Sans MS"/>
                <a:cs typeface="Comic Sans MS"/>
              </a:rPr>
              <a:t>A horizontal instability is present near the end of the train at all currents. </a:t>
            </a:r>
            <a:endParaRPr lang="en-US" sz="14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rot="5400000">
            <a:off x="3367119" y="1291825"/>
            <a:ext cx="704399" cy="638563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0800000" flipV="1">
            <a:off x="3338319" y="4953000"/>
            <a:ext cx="486161" cy="296234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5234272" y="5943600"/>
            <a:ext cx="580883" cy="76200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vide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vide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vide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11028</TotalTime>
  <Words>521</Words>
  <Application>Microsoft Macintosh PowerPoint</Application>
  <PresentationFormat>On-screen Show (4:3)</PresentationFormat>
  <Paragraphs>62</Paragraphs>
  <Slides>7</Slides>
  <Notes>1</Notes>
  <HiddenSlides>0</HiddenSlides>
  <MMClips>12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Office Theme</vt:lpstr>
      <vt:lpstr>MathType 6.0 Equation</vt:lpstr>
      <vt:lpstr>Electron cloud tune shift measurements for long trains </vt:lpstr>
      <vt:lpstr>Slide 2</vt:lpstr>
      <vt:lpstr>Slide 3</vt:lpstr>
      <vt:lpstr>Slide 4</vt:lpstr>
      <vt:lpstr>Slide 5</vt:lpstr>
      <vt:lpstr>Slide 6</vt:lpstr>
      <vt:lpstr>Slide 7</vt:lpstr>
    </vt:vector>
  </TitlesOfParts>
  <Company>Cal Poly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Robert Holtzapple</dc:creator>
  <cp:lastModifiedBy>Robert Holtzapple</cp:lastModifiedBy>
  <cp:revision>110</cp:revision>
  <cp:lastPrinted>2009-05-06T19:29:22Z</cp:lastPrinted>
  <dcterms:created xsi:type="dcterms:W3CDTF">2009-05-05T17:06:21Z</dcterms:created>
  <dcterms:modified xsi:type="dcterms:W3CDTF">2009-05-07T23:37:23Z</dcterms:modified>
</cp:coreProperties>
</file>