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39" r:id="rId2"/>
    <p:sldMasterId id="2147483753" r:id="rId3"/>
    <p:sldMasterId id="2147483767" r:id="rId4"/>
    <p:sldMasterId id="2147483781" r:id="rId5"/>
    <p:sldMasterId id="2147483843" r:id="rId6"/>
    <p:sldMasterId id="2147483882" r:id="rId7"/>
    <p:sldMasterId id="2147483896" r:id="rId8"/>
    <p:sldMasterId id="2147483910" r:id="rId9"/>
    <p:sldMasterId id="2147483924" r:id="rId10"/>
  </p:sldMasterIdLst>
  <p:notesMasterIdLst>
    <p:notesMasterId r:id="rId42"/>
  </p:notesMasterIdLst>
  <p:handoutMasterIdLst>
    <p:handoutMasterId r:id="rId43"/>
  </p:handoutMasterIdLst>
  <p:sldIdLst>
    <p:sldId id="459" r:id="rId11"/>
    <p:sldId id="486" r:id="rId12"/>
    <p:sldId id="457" r:id="rId13"/>
    <p:sldId id="460" r:id="rId14"/>
    <p:sldId id="461" r:id="rId15"/>
    <p:sldId id="467" r:id="rId16"/>
    <p:sldId id="462" r:id="rId17"/>
    <p:sldId id="479" r:id="rId18"/>
    <p:sldId id="463" r:id="rId19"/>
    <p:sldId id="480" r:id="rId20"/>
    <p:sldId id="464" r:id="rId21"/>
    <p:sldId id="468" r:id="rId22"/>
    <p:sldId id="469" r:id="rId23"/>
    <p:sldId id="470" r:id="rId24"/>
    <p:sldId id="471" r:id="rId25"/>
    <p:sldId id="472" r:id="rId26"/>
    <p:sldId id="481" r:id="rId27"/>
    <p:sldId id="465" r:id="rId28"/>
    <p:sldId id="473" r:id="rId29"/>
    <p:sldId id="474" r:id="rId30"/>
    <p:sldId id="475" r:id="rId31"/>
    <p:sldId id="476" r:id="rId32"/>
    <p:sldId id="477" r:id="rId33"/>
    <p:sldId id="478" r:id="rId34"/>
    <p:sldId id="482" r:id="rId35"/>
    <p:sldId id="466" r:id="rId36"/>
    <p:sldId id="488" r:id="rId37"/>
    <p:sldId id="484" r:id="rId38"/>
    <p:sldId id="487" r:id="rId39"/>
    <p:sldId id="483" r:id="rId40"/>
    <p:sldId id="485" r:id="rId4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A50021"/>
    <a:srgbClr val="FFFFCC"/>
    <a:srgbClr val="FFFFFF"/>
    <a:srgbClr val="CC00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 autoAdjust="0"/>
    <p:restoredTop sz="94691" autoAdjust="0"/>
  </p:normalViewPr>
  <p:slideViewPr>
    <p:cSldViewPr showGuides="1">
      <p:cViewPr>
        <p:scale>
          <a:sx n="100" d="100"/>
          <a:sy n="100" d="100"/>
        </p:scale>
        <p:origin x="-702" y="-228"/>
      </p:cViewPr>
      <p:guideLst>
        <p:guide orient="horz" pos="36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F4772-7283-6342-B09B-2747A391244D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E04A-5C92-6B49-8C80-CF31CDFBA1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7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61816443-CFD1-4BC6-9AE9-AE54FF2E6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8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16443-CFD1-4BC6-9AE9-AE54FF2E6A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6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jpeg"/><Relationship Id="rId7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16711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688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22858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379761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7178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2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5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382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9320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0490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792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749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82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4586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1205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3201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64734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780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4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3294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172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1870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7636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005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98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6779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221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3597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2798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54339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8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80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3326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2595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9431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3495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9660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703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1453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3146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86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1942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2620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7825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 cstate="print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1887-A07D-4145-B64F-42AEDE613AF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4D03-A3D1-4E6F-8CC9-030713870064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5DD24-DF5F-4804-8F8B-BA08A364D1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49FE-167B-464B-AD6A-2D5C2C2D068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63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0" y="0"/>
            <a:ext cx="3733800" cy="827088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/>
          </p:nvPicPr>
          <p:blipFill>
            <a:blip r:embed="rId7" cstate="print"/>
            <a:srcRect l="81059" r="2312" b="22221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25" descr="CLIC-Logo-Color-72.png"/>
          <p:cNvPicPr>
            <a:picLocks noChangeAspect="1"/>
          </p:cNvPicPr>
          <p:nvPr/>
        </p:nvPicPr>
        <p:blipFill>
          <a:blip r:embed="rId9" cstate="print"/>
          <a:srcRect l="12251" t="14240" r="14240" b="12251"/>
          <a:stretch>
            <a:fillRect/>
          </a:stretch>
        </p:blipFill>
        <p:spPr bwMode="auto">
          <a:xfrm>
            <a:off x="0" y="49228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1A412-E247-4233-9329-F152F26D6D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689D7-6915-4493-A2AA-207E5D2D79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3202F-3977-4C8A-B2A1-55B944DCA8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119E5-5F5B-4670-93E4-4DBE03A12C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4CF34-C102-4740-B3CC-615EDD031D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E8626-90F4-4EEC-8908-66B448078B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FBEC0-E15D-403B-AFF3-55D5FE5E62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DC140-8727-4616-A764-FDBD570235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789E-B5BD-4440-BC7A-7A0CA43AF4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E9241-36F5-4380-BD82-B4D523895E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A16F7-328B-473B-BA85-A002BFC8A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657600"/>
            <a:ext cx="9144000" cy="2819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10D42-0218-43E9-A62B-689186E52E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096D-96B4-4DFB-998E-1A7FC57883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6" descr="cesr_cornell"/>
          <p:cNvPicPr>
            <a:picLocks noChangeAspect="1" noChangeArrowheads="1"/>
          </p:cNvPicPr>
          <p:nvPr/>
        </p:nvPicPr>
        <p:blipFill>
          <a:blip r:embed="rId2" cstate="print"/>
          <a:srcRect b="14568"/>
          <a:stretch>
            <a:fillRect/>
          </a:stretch>
        </p:blipFill>
        <p:spPr bwMode="auto">
          <a:xfrm>
            <a:off x="3006725" y="3787775"/>
            <a:ext cx="311467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S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459413"/>
            <a:ext cx="1066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DOE_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86400"/>
            <a:ext cx="10363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 36in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logo_transparent_b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5457825"/>
            <a:ext cx="1676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22" y="-2"/>
            <a:ext cx="3733822" cy="826982"/>
            <a:chOff x="-22" y="-2"/>
            <a:chExt cx="3733822" cy="826982"/>
          </a:xfrm>
        </p:grpSpPr>
        <p:pic>
          <p:nvPicPr>
            <p:cNvPr id="12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81059" r="2312" b="22222"/>
            <a:stretch>
              <a:fillRect/>
            </a:stretch>
          </p:blipFill>
          <p:spPr bwMode="auto">
            <a:xfrm>
              <a:off x="-22" y="-2"/>
              <a:ext cx="3733822" cy="82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8116" y="12826"/>
              <a:ext cx="3547128" cy="80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4" descr="CLIC-Logo-Color-72.png"/>
          <p:cNvPicPr>
            <a:picLocks noChangeAspect="1"/>
          </p:cNvPicPr>
          <p:nvPr userDrawn="1"/>
        </p:nvPicPr>
        <p:blipFill>
          <a:blip r:embed="rId8"/>
          <a:srcRect l="12252" t="14239" r="14239" b="12252"/>
          <a:stretch>
            <a:fillRect/>
          </a:stretch>
        </p:blipFill>
        <p:spPr>
          <a:xfrm>
            <a:off x="0" y="492252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17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CDD8-490A-4340-8AFB-91AE61DAC24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2078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0874-3092-4071-B45C-6F2C361E9AE6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22799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CA85-AA39-4432-98C2-0D5FAC0BBE3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6268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7B7-64D3-4B07-BD7E-A2165380F6C3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538647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F2262-E4F8-4BEF-859F-74458A2AA49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81335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D2B1-ADAF-406C-A20F-5FCE36DE9D25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67938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1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2B08-6735-40AE-8CA8-B2EECA491B3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248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80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January 4, 2012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2723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9473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2027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1"/>
          <a:stretch>
            <a:fillRect/>
          </a:stretch>
        </p:blipFill>
        <p:spPr bwMode="auto">
          <a:xfrm>
            <a:off x="6400800" y="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New 36in Header"/>
          <p:cNvPicPr>
            <a:picLocks noChangeAspect="1" noChangeArrowheads="1"/>
          </p:cNvPicPr>
          <p:nvPr/>
        </p:nvPicPr>
        <p:blipFill>
          <a:blip r:embed="rId16" cstate="print"/>
          <a:srcRect b="22221"/>
          <a:stretch>
            <a:fillRect/>
          </a:stretch>
        </p:blipFill>
        <p:spPr bwMode="auto">
          <a:xfrm>
            <a:off x="0" y="0"/>
            <a:ext cx="6486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pitchFamily="34" charset="0"/>
              </a:defRPr>
            </a:lvl1pPr>
          </a:lstStyle>
          <a:p>
            <a:fld id="{96271A77-2846-4449-B00D-F73FD478F6F6}" type="slidenum">
              <a:rPr lang="en-US">
                <a:solidFill>
                  <a:srgbClr val="000000"/>
                </a:solidFill>
                <a:ea typeface="ＭＳ Ｐゴシック" charset="-128"/>
                <a:cs typeface="+mn-cs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5" name="Group 14"/>
          <p:cNvGrpSpPr>
            <a:grpSpLocks/>
          </p:cNvGrpSpPr>
          <p:nvPr/>
        </p:nvGrpSpPr>
        <p:grpSpPr bwMode="auto">
          <a:xfrm>
            <a:off x="0" y="0"/>
            <a:ext cx="2743200" cy="533400"/>
            <a:chOff x="2133600" y="3810001"/>
            <a:chExt cx="2743200" cy="533399"/>
          </a:xfrm>
        </p:grpSpPr>
        <p:pic>
          <p:nvPicPr>
            <p:cNvPr id="1036" name="Picture 2" descr="New 36in Header"/>
            <p:cNvPicPr>
              <a:picLocks noChangeAspect="1" noChangeArrowheads="1"/>
            </p:cNvPicPr>
            <p:nvPr/>
          </p:nvPicPr>
          <p:blipFill>
            <a:blip r:embed="rId15" cstate="print"/>
            <a:srcRect l="81059" b="22221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9" descr="CUCLASSE 3line White.png"/>
            <p:cNvPicPr>
              <a:picLocks noChangeAspect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charset="-128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3601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l="81059" b="22222"/>
          <a:stretch>
            <a:fillRect/>
          </a:stretch>
        </p:blipFill>
        <p:spPr bwMode="auto">
          <a:xfrm>
            <a:off x="6400800" y="1"/>
            <a:ext cx="2743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New 36in Header"/>
          <p:cNvPicPr>
            <a:picLocks noChangeAspect="1" noChangeArrowheads="1"/>
          </p:cNvPicPr>
          <p:nvPr/>
        </p:nvPicPr>
        <p:blipFill>
          <a:blip r:embed="rId15" cstate="print"/>
          <a:srcRect b="22222"/>
          <a:stretch>
            <a:fillRect/>
          </a:stretch>
        </p:blipFill>
        <p:spPr bwMode="auto">
          <a:xfrm>
            <a:off x="0" y="0"/>
            <a:ext cx="6486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January 4, 2012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  <a:latin typeface="Arial"/>
              </a:rPr>
              <a:t>Beam Instrumentation Meeting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latin typeface="+mn-lt"/>
              </a:defRPr>
            </a:lvl1pPr>
          </a:lstStyle>
          <a:p>
            <a:pPr>
              <a:defRPr/>
            </a:pPr>
            <a:fld id="{06F6EE35-FBF3-459F-A2CB-5C95F0D81202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0" y="6629400"/>
            <a:ext cx="9140825" cy="0"/>
          </a:xfrm>
          <a:prstGeom prst="line">
            <a:avLst/>
          </a:prstGeom>
          <a:noFill/>
          <a:ln w="38100">
            <a:solidFill>
              <a:srgbClr val="B31B1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41713" y="2063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0"/>
            <a:ext cx="6629400" cy="533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743200" cy="533399"/>
            <a:chOff x="2133600" y="3810001"/>
            <a:chExt cx="2743200" cy="533399"/>
          </a:xfrm>
        </p:grpSpPr>
        <p:pic>
          <p:nvPicPr>
            <p:cNvPr id="14" name="Picture 2" descr="New 36in Header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81059" b="22222"/>
            <a:stretch>
              <a:fillRect/>
            </a:stretch>
          </p:blipFill>
          <p:spPr bwMode="auto">
            <a:xfrm>
              <a:off x="2133600" y="3810001"/>
              <a:ext cx="2743200" cy="533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 descr="CUCLASSE 3line White.png"/>
            <p:cNvPicPr>
              <a:picLocks noChangeAspect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2209800" y="3818275"/>
              <a:ext cx="2287931" cy="516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B31B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00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0066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66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66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66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66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CBPM System Overview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sz="900" dirty="0" smtClean="0"/>
              <a:t>(Part I?)</a:t>
            </a:r>
            <a:endParaRPr lang="en-US" sz="900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         Server Mode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Waits for measurement requests to be presented via MPM mailbox array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protocol for requesting and honoring measurements is implemented in the mostly unused </a:t>
            </a:r>
            <a:r>
              <a:rPr lang="en-US" dirty="0" err="1" smtClean="0">
                <a:latin typeface="+mj-lt"/>
                <a:cs typeface="Courier New" pitchFamily="49" charset="0"/>
              </a:rPr>
              <a:t>CesrBPM</a:t>
            </a:r>
            <a:r>
              <a:rPr lang="en-US" dirty="0" smtClean="0">
                <a:latin typeface="+mj-lt"/>
                <a:cs typeface="Courier New" pitchFamily="49" charset="0"/>
              </a:rPr>
              <a:t> library.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Proper maintenance habits dictate that this measurement request protocol and implementation should be migrated into an existing CBPM II system library.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The </a:t>
            </a:r>
            <a:r>
              <a:rPr lang="en-US" dirty="0" err="1" smtClean="0">
                <a:latin typeface="+mj-lt"/>
                <a:cs typeface="Courier New" pitchFamily="49" charset="0"/>
              </a:rPr>
              <a:t>CesrBPM</a:t>
            </a:r>
            <a:r>
              <a:rPr lang="en-US" dirty="0" smtClean="0">
                <a:latin typeface="+mj-lt"/>
                <a:cs typeface="Courier New" pitchFamily="49" charset="0"/>
              </a:rPr>
              <a:t> library pulls in mountains of obsolete machinery and memory in addition to the simple measurement request mechanism.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This is kept around for measurement request support on VMS.  Should be done away with ASAP.</a:t>
            </a: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Measurement types available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“orbit” </a:t>
            </a:r>
          </a:p>
          <a:p>
            <a:pPr lvl="2"/>
            <a:r>
              <a:rPr lang="en-US" dirty="0">
                <a:latin typeface="+mj-lt"/>
                <a:cs typeface="Courier New" pitchFamily="49" charset="0"/>
              </a:rPr>
              <a:t>P</a:t>
            </a:r>
            <a:r>
              <a:rPr lang="en-US" dirty="0" smtClean="0">
                <a:latin typeface="+mj-lt"/>
                <a:cs typeface="Courier New" pitchFamily="49" charset="0"/>
              </a:rPr>
              <a:t>rovides average button values and positions calculated via geometric coefficients found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BPM_DET_params.cfg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Publishes values to MPM locations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Programs known to request this measurement</a:t>
            </a:r>
          </a:p>
          <a:p>
            <a:pPr lvl="3"/>
            <a:r>
              <a:rPr lang="en-US" dirty="0" err="1" smtClean="0">
                <a:latin typeface="+mj-lt"/>
                <a:cs typeface="Courier New" pitchFamily="49" charset="0"/>
              </a:rPr>
              <a:t>cesrv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3"/>
            <a:r>
              <a:rPr lang="en-US" dirty="0" err="1">
                <a:latin typeface="+mj-lt"/>
                <a:cs typeface="Courier New" pitchFamily="49" charset="0"/>
              </a:rPr>
              <a:t>o</a:t>
            </a:r>
            <a:r>
              <a:rPr lang="en-US" dirty="0" err="1" smtClean="0">
                <a:latin typeface="+mj-lt"/>
                <a:cs typeface="Courier New" pitchFamily="49" charset="0"/>
              </a:rPr>
              <a:t>rbmon</a:t>
            </a:r>
            <a:r>
              <a:rPr lang="en-US" dirty="0" smtClean="0">
                <a:latin typeface="+mj-lt"/>
                <a:cs typeface="Courier New" pitchFamily="49" charset="0"/>
              </a:rPr>
              <a:t> (a packaged </a:t>
            </a:r>
            <a:r>
              <a:rPr lang="en-US" dirty="0" err="1" smtClean="0">
                <a:latin typeface="+mj-lt"/>
                <a:cs typeface="Courier New" pitchFamily="49" charset="0"/>
              </a:rPr>
              <a:t>cesrv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“orbit”?</a:t>
            </a:r>
          </a:p>
        </p:txBody>
      </p:sp>
    </p:spTree>
    <p:extLst>
      <p:ext uri="{BB962C8B-B14F-4D97-AF65-F5344CB8AC3E}">
        <p14:creationId xmlns:p14="http://schemas.microsoft.com/office/powerpoint/2010/main" val="12810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Measurement types available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“turn-by-turn (TBT)”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Produces one “RD” data file per active server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Programs known to request this measurement</a:t>
            </a:r>
          </a:p>
          <a:p>
            <a:pPr lvl="3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cbpm_tbt_positrons</a:t>
            </a:r>
            <a:r>
              <a:rPr lang="en-US" dirty="0" smtClean="0">
                <a:latin typeface="+mj-lt"/>
                <a:cs typeface="Courier New" pitchFamily="49" charset="0"/>
              </a:rPr>
              <a:t> 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cbpm_tbt_electrons</a:t>
            </a:r>
            <a:r>
              <a:rPr lang="en-US" dirty="0" smtClean="0">
                <a:latin typeface="+mj-lt"/>
                <a:cs typeface="Courier New" pitchFamily="49" charset="0"/>
              </a:rPr>
              <a:t> (VMS only)</a:t>
            </a:r>
          </a:p>
          <a:p>
            <a:pPr lvl="4"/>
            <a:r>
              <a:rPr lang="en-US" dirty="0" smtClean="0">
                <a:latin typeface="+mj-lt"/>
                <a:cs typeface="Courier New" pitchFamily="49" charset="0"/>
              </a:rPr>
              <a:t>Actually a DCL wrapper script around a program built using the </a:t>
            </a:r>
            <a:r>
              <a:rPr lang="en-US" dirty="0" err="1" smtClean="0">
                <a:latin typeface="+mj-lt"/>
                <a:cs typeface="Courier New" pitchFamily="49" charset="0"/>
              </a:rPr>
              <a:t>CesrBPM</a:t>
            </a:r>
            <a:r>
              <a:rPr lang="en-US" dirty="0" smtClean="0">
                <a:latin typeface="+mj-lt"/>
                <a:cs typeface="Courier New" pitchFamily="49" charset="0"/>
              </a:rPr>
              <a:t> library on VMS.</a:t>
            </a:r>
          </a:p>
          <a:p>
            <a:pPr lvl="4"/>
            <a:r>
              <a:rPr lang="en-US" dirty="0" smtClean="0">
                <a:latin typeface="+mj-lt"/>
                <a:cs typeface="Courier New" pitchFamily="49" charset="0"/>
              </a:rPr>
              <a:t>No idea where the source to this program lives</a:t>
            </a:r>
            <a:endParaRPr lang="en-US" dirty="0">
              <a:latin typeface="+mj-lt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NOTE: Active servers will honor the last predefined bunch pattern installed via the command</a:t>
            </a:r>
            <a:br>
              <a:rPr lang="en-US" dirty="0" smtClean="0">
                <a:latin typeface="+mj-lt"/>
                <a:cs typeface="Courier New" pitchFamily="49" charset="0"/>
              </a:rPr>
            </a:br>
            <a:r>
              <a:rPr lang="en-US" dirty="0" smtClean="0">
                <a:latin typeface="+mj-lt"/>
                <a:cs typeface="Courier New" pitchFamily="49" charset="0"/>
              </a:rPr>
              <a:t>   38) Install Turn-By-Turn Bunch Pattern</a:t>
            </a:r>
          </a:p>
          <a:p>
            <a:pPr marL="914400" lvl="2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Depending on the timing setup, this may control species.</a:t>
            </a:r>
          </a:p>
          <a:p>
            <a:pPr marL="914400" lvl="2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A new implementation and protocol for use is needed as this is prone to user error.</a:t>
            </a: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Measurement types available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Betatron</a:t>
            </a:r>
            <a:r>
              <a:rPr lang="en-US" dirty="0" smtClean="0">
                <a:latin typeface="+mj-lt"/>
                <a:cs typeface="Courier New" pitchFamily="49" charset="0"/>
              </a:rPr>
              <a:t> phase measurement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Publishes phase-related and amplitude-related values to MPM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Programs known to request this measurement</a:t>
            </a:r>
          </a:p>
          <a:p>
            <a:pPr lvl="3"/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esrv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Measurement types available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Pedestal acquisition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Acquires new pedestal values for all timing setups supported by the instrument.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Does not save to disk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Programs known to request this measurement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none</a:t>
            </a:r>
          </a:p>
          <a:p>
            <a:pPr lvl="3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Measurement types available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Time scan (auto time)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Acquires updated delay </a:t>
            </a:r>
            <a:r>
              <a:rPr lang="en-US" dirty="0" err="1" smtClean="0">
                <a:latin typeface="+mj-lt"/>
                <a:cs typeface="Courier New" pitchFamily="49" charset="0"/>
              </a:rPr>
              <a:t>paramters</a:t>
            </a:r>
            <a:r>
              <a:rPr lang="en-US" dirty="0" smtClean="0">
                <a:latin typeface="+mj-lt"/>
                <a:cs typeface="Courier New" pitchFamily="49" charset="0"/>
              </a:rPr>
              <a:t> for the </a:t>
            </a:r>
            <a:r>
              <a:rPr lang="en-US" u="sng" dirty="0" smtClean="0">
                <a:latin typeface="+mj-lt"/>
                <a:cs typeface="Courier New" pitchFamily="49" charset="0"/>
              </a:rPr>
              <a:t>currently active </a:t>
            </a:r>
            <a:r>
              <a:rPr lang="en-US" dirty="0" smtClean="0">
                <a:latin typeface="+mj-lt"/>
                <a:cs typeface="Courier New" pitchFamily="49" charset="0"/>
              </a:rPr>
              <a:t>timing setup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Does not save to disk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Programs known to request this measurement</a:t>
            </a:r>
          </a:p>
          <a:p>
            <a:pPr lvl="3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cbpm_adjust_times</a:t>
            </a:r>
            <a:r>
              <a:rPr lang="en-US" dirty="0" smtClean="0">
                <a:latin typeface="+mj-lt"/>
                <a:cs typeface="Courier New" pitchFamily="49" charset="0"/>
              </a:rPr>
              <a:t> (VMS only)</a:t>
            </a:r>
          </a:p>
          <a:p>
            <a:pPr lvl="3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      Interactive Mode</a:t>
            </a: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3) test data buffers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Useful for determining if the instrument’s DSP is operating correctly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4) get turn by turn data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 manually requested TBT acquisition with more flexibility in requested parameters than server mode provides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9) save timing parameters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Writes all locally cached timing parameters to a temporary file for possible review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10) save pedestal parameters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Does the same for locally cached pedestal values</a:t>
            </a:r>
          </a:p>
        </p:txBody>
      </p:sp>
    </p:spTree>
    <p:extLst>
      <p:ext uri="{BB962C8B-B14F-4D97-AF65-F5344CB8AC3E}">
        <p14:creationId xmlns:p14="http://schemas.microsoft.com/office/powerpoint/2010/main" val="31758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11) time scan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Prompts for several options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allowing adjustment of delay values to optimize signal sampling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Allows for plotting of waveforms found in a given bunch slot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14) reread parameter files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Replace cached delay, pedestal, and gain parameters with those from disk and push to all active instruments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15) select active instruments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Allow selection of specific instruments to obey future commands</a:t>
            </a:r>
          </a:p>
        </p:txBody>
      </p:sp>
    </p:spTree>
    <p:extLst>
      <p:ext uri="{BB962C8B-B14F-4D97-AF65-F5344CB8AC3E}">
        <p14:creationId xmlns:p14="http://schemas.microsoft.com/office/powerpoint/2010/main" val="29575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based in:                              $CESR_ONLINE </a:t>
            </a:r>
            <a:r>
              <a:rPr lang="en-US" dirty="0"/>
              <a:t>(/</a:t>
            </a:r>
            <a:r>
              <a:rPr lang="en-US" dirty="0" err="1" smtClean="0"/>
              <a:t>nfs</a:t>
            </a:r>
            <a:r>
              <a:rPr lang="en-US" dirty="0" smtClean="0"/>
              <a:t>/</a:t>
            </a:r>
            <a:r>
              <a:rPr lang="en-US" dirty="0" err="1" smtClean="0"/>
              <a:t>cesr</a:t>
            </a:r>
            <a:r>
              <a:rPr lang="en-US" dirty="0" smtClean="0"/>
              <a:t>/online/CBPM)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instr</a:t>
            </a:r>
            <a:endParaRPr lang="en-US" dirty="0" smtClean="0"/>
          </a:p>
          <a:p>
            <a:pPr lvl="2"/>
            <a:r>
              <a:rPr lang="en-US" dirty="0" smtClean="0"/>
              <a:t>/allocation</a:t>
            </a:r>
            <a:endParaRPr lang="en-US" dirty="0"/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config</a:t>
            </a:r>
            <a:endParaRPr lang="en-US" dirty="0"/>
          </a:p>
          <a:p>
            <a:pPr lvl="2"/>
            <a:r>
              <a:rPr lang="en-US" dirty="0" smtClean="0"/>
              <a:t>/ops</a:t>
            </a:r>
          </a:p>
          <a:p>
            <a:pPr lvl="2"/>
            <a:r>
              <a:rPr lang="en-US" dirty="0" smtClean="0"/>
              <a:t>/log/CBPM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acc_control</a:t>
            </a:r>
            <a:endParaRPr lang="en-US" dirty="0" smtClean="0"/>
          </a:p>
          <a:p>
            <a:pPr lvl="2"/>
            <a:r>
              <a:rPr lang="en-US" dirty="0" smtClean="0"/>
              <a:t>/bin</a:t>
            </a:r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17) enter server mode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Does what it says on the tin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&lt;CTRL&gt;&lt;C&gt; breaks out of server mode back to menu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19) acquire pedestals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Intended to be run with no current in CESR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Acquires no-signal ADC value averages for all timing setups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20) dump raw data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Performs all actions normally taken in a TBT measurement, except acquisition of new values</a:t>
            </a:r>
          </a:p>
        </p:txBody>
      </p:sp>
    </p:spTree>
    <p:extLst>
      <p:ext uri="{BB962C8B-B14F-4D97-AF65-F5344CB8AC3E}">
        <p14:creationId xmlns:p14="http://schemas.microsoft.com/office/powerpoint/2010/main" val="18322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22) set timing setup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Changes the timing setup state of all instruments currently active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Causes delay values to be loaded into operational registers on active instruments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23) install updated parameters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Copy temporary parameter file created by save timing/save pedestal commands to master parameter file.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25) program flash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Installs the instrument code image specified in the application </a:t>
            </a:r>
            <a:r>
              <a:rPr lang="en-US" dirty="0" err="1" smtClean="0">
                <a:latin typeface="+mj-lt"/>
                <a:cs typeface="Courier New" pitchFamily="49" charset="0"/>
              </a:rPr>
              <a:t>config</a:t>
            </a:r>
            <a:r>
              <a:rPr lang="en-US" dirty="0" smtClean="0">
                <a:latin typeface="+mj-lt"/>
                <a:cs typeface="Courier New" pitchFamily="49" charset="0"/>
              </a:rPr>
              <a:t> file into all active instruments</a:t>
            </a:r>
          </a:p>
        </p:txBody>
      </p:sp>
    </p:spTree>
    <p:extLst>
      <p:ext uri="{BB962C8B-B14F-4D97-AF65-F5344CB8AC3E}">
        <p14:creationId xmlns:p14="http://schemas.microsoft.com/office/powerpoint/2010/main" val="38927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26) reset and </a:t>
            </a:r>
            <a:r>
              <a:rPr lang="en-US" dirty="0" err="1" smtClean="0">
                <a:latin typeface="+mj-lt"/>
                <a:cs typeface="Courier New" pitchFamily="49" charset="0"/>
              </a:rPr>
              <a:t>init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Restart the instrument software via a DSP reset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Push all configuration information to instrument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Set timing setup to last known value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27) power cycle – reset and </a:t>
            </a:r>
            <a:r>
              <a:rPr lang="en-US" dirty="0" err="1" smtClean="0">
                <a:latin typeface="+mj-lt"/>
                <a:cs typeface="Courier New" pitchFamily="49" charset="0"/>
              </a:rPr>
              <a:t>init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Perform a power cycle of individual </a:t>
            </a:r>
            <a:r>
              <a:rPr lang="en-US" dirty="0" err="1" smtClean="0">
                <a:latin typeface="+mj-lt"/>
                <a:cs typeface="Courier New" pitchFamily="49" charset="0"/>
              </a:rPr>
              <a:t>instruements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Then perform the same actions as reset and </a:t>
            </a:r>
            <a:r>
              <a:rPr lang="en-US" dirty="0" err="1" smtClean="0">
                <a:latin typeface="+mj-lt"/>
                <a:cs typeface="Courier New" pitchFamily="49" charset="0"/>
              </a:rPr>
              <a:t>init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28) time-in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Re-acquire all timing parameters from scratch on bunch 1 of the target species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Prompts for the timing setup to use</a:t>
            </a:r>
          </a:p>
        </p:txBody>
      </p:sp>
    </p:spTree>
    <p:extLst>
      <p:ext uri="{BB962C8B-B14F-4D97-AF65-F5344CB8AC3E}">
        <p14:creationId xmlns:p14="http://schemas.microsoft.com/office/powerpoint/2010/main" val="11077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30) apply gain mapping corrections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Read tables provided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gain_cal_mapping.in</a:t>
            </a:r>
            <a:r>
              <a:rPr lang="en-US" dirty="0" smtClean="0">
                <a:latin typeface="+mj-lt"/>
                <a:cs typeface="Courier New" pitchFamily="49" charset="0"/>
              </a:rPr>
              <a:t> file and apply them according to the method specified in the header of that file. (absolute or multiplicative)</a:t>
            </a:r>
          </a:p>
          <a:p>
            <a:pPr lvl="2"/>
            <a:r>
              <a:rPr lang="en-US" dirty="0" err="1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ain_cal_mapping.in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contents must be copied from the output directory of </a:t>
            </a:r>
            <a:r>
              <a:rPr lang="en-US" dirty="0" err="1" smtClean="0">
                <a:latin typeface="+mj-lt"/>
                <a:cs typeface="Courier New" pitchFamily="49" charset="0"/>
              </a:rPr>
              <a:t>BPM_tbt_gain</a:t>
            </a:r>
            <a:r>
              <a:rPr lang="en-US" dirty="0" smtClean="0">
                <a:latin typeface="+mj-lt"/>
                <a:cs typeface="Courier New" pitchFamily="49" charset="0"/>
              </a:rPr>
              <a:t> software after its use.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31) compose bunch pattern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Displays a GUI for composing and saving to disk a custom bunch pattern for use in any timing setup</a:t>
            </a:r>
          </a:p>
          <a:p>
            <a:pPr marL="457200" lvl="1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(Menu)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Calibration, and maintenance, and testing commands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36) exit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Terminate program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38) install turn-by-turn bunch pattern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Prompt for the saved bunch pattern to honor for all future TBT measurements</a:t>
            </a: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   Current Monitor Mode</a:t>
            </a:r>
          </a:p>
          <a:p>
            <a:pPr marL="2286000" lvl="5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Monitor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Start up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Current monitor is the same program, but is started with different options.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start_CURRMON</a:t>
            </a:r>
            <a:r>
              <a:rPr lang="en-US" dirty="0" smtClean="0">
                <a:latin typeface="+mj-lt"/>
                <a:cs typeface="Courier New" pitchFamily="49" charset="0"/>
              </a:rPr>
              <a:t> handles this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Current monitor will start in continuous acquisition mode and will publish signal values for ~620 bunches to MPM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Exiting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One can exit continuous monitoring mode with &lt;ctrl&gt;&lt;c&gt;, this presents the menu.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Timing and maintenance tasks can be performed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Restart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Command    6) measure 4ns bunch currents</a:t>
            </a:r>
          </a:p>
        </p:txBody>
      </p:sp>
    </p:spTree>
    <p:extLst>
      <p:ext uri="{BB962C8B-B14F-4D97-AF65-F5344CB8AC3E}">
        <p14:creationId xmlns:p14="http://schemas.microsoft.com/office/powerpoint/2010/main" val="4739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   Support Components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bpmfio</a:t>
            </a:r>
            <a:r>
              <a:rPr lang="en-US" dirty="0" smtClean="0">
                <a:latin typeface="+mj-lt"/>
                <a:cs typeface="Courier New" pitchFamily="49" charset="0"/>
              </a:rPr>
              <a:t> library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Management of BPM data file reading/writing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Shared functionality between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Server code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C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Analysis client code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C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Fortran</a:t>
            </a:r>
          </a:p>
          <a:p>
            <a:pPr lvl="3"/>
            <a:r>
              <a:rPr lang="en-US" dirty="0" err="1" smtClean="0">
                <a:latin typeface="+mj-lt"/>
                <a:cs typeface="Courier New" pitchFamily="49" charset="0"/>
              </a:rPr>
              <a:t>Matlab</a:t>
            </a:r>
            <a:r>
              <a:rPr lang="en-US" dirty="0" smtClean="0">
                <a:latin typeface="+mj-lt"/>
                <a:cs typeface="Courier New" pitchFamily="49" charset="0"/>
              </a:rPr>
              <a:t>  (MEX wrappers)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Python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Open issues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Better error checking for corrupt files is needed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As analysis code requires access to more fields, those </a:t>
            </a:r>
            <a:r>
              <a:rPr lang="en-US" dirty="0" err="1" smtClean="0">
                <a:latin typeface="+mj-lt"/>
                <a:cs typeface="Courier New" pitchFamily="49" charset="0"/>
              </a:rPr>
              <a:t>accessors</a:t>
            </a:r>
            <a:r>
              <a:rPr lang="en-US" dirty="0" smtClean="0">
                <a:latin typeface="+mj-lt"/>
                <a:cs typeface="Courier New" pitchFamily="49" charset="0"/>
              </a:rPr>
              <a:t> will need to be added to the API</a:t>
            </a: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  <a:p>
            <a:pPr lvl="3"/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         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System Development Tasks</a:t>
            </a:r>
          </a:p>
        </p:txBody>
      </p:sp>
    </p:spTree>
    <p:extLst>
      <p:ext uri="{BB962C8B-B14F-4D97-AF65-F5344CB8AC3E}">
        <p14:creationId xmlns:p14="http://schemas.microsoft.com/office/powerpoint/2010/main" val="11322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en-US" dirty="0" smtClean="0"/>
              <a:t>CESR_ONLINE/</a:t>
            </a:r>
            <a:r>
              <a:rPr lang="en-US" dirty="0" err="1" smtClean="0"/>
              <a:t>instr</a:t>
            </a:r>
            <a:r>
              <a:rPr lang="en-US" dirty="0" smtClean="0"/>
              <a:t>/allocation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Instrument_allocations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Named collections of instruments for operations and testing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Holds allocations for West, East, and current monitor collections of instruments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Consolidate and refine measurement request mechanism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Deprecate </a:t>
            </a:r>
            <a:r>
              <a:rPr lang="en-US" dirty="0" err="1" smtClean="0">
                <a:latin typeface="+mj-lt"/>
                <a:cs typeface="Courier New" pitchFamily="49" charset="0"/>
              </a:rPr>
              <a:t>CesrBPM</a:t>
            </a:r>
            <a:r>
              <a:rPr lang="en-US" dirty="0" smtClean="0">
                <a:latin typeface="+mj-lt"/>
                <a:cs typeface="Courier New" pitchFamily="49" charset="0"/>
              </a:rPr>
              <a:t> library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Expand the types of control data sent via MPM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Allow bunch pattern specification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Best case would be to splinter off into small, single purpose request library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Place BPM ops and related areas under version control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 automate the gain calibration process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Allow polling and control of digital tune tracker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One or more temperature fields are missing from data files</a:t>
            </a:r>
          </a:p>
          <a:p>
            <a:pPr lvl="2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 handling of data file splitting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Overall, a one-measurement / one data file paradigm is simpler to manage from the analysis standpoint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more…</a:t>
            </a:r>
          </a:p>
        </p:txBody>
      </p:sp>
    </p:spTree>
    <p:extLst>
      <p:ext uri="{BB962C8B-B14F-4D97-AF65-F5344CB8AC3E}">
        <p14:creationId xmlns:p14="http://schemas.microsoft.com/office/powerpoint/2010/main" val="28116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en-US" dirty="0" smtClean="0"/>
              <a:t>CESR_ONLINE/</a:t>
            </a:r>
            <a:r>
              <a:rPr lang="en-US" dirty="0" err="1" smtClean="0"/>
              <a:t>instr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endParaRPr lang="en-US" dirty="0"/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BPM_DET_params.cfg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/>
              <a:t>Beam pipe dimension coefficients</a:t>
            </a:r>
          </a:p>
          <a:p>
            <a:pPr lvl="2"/>
            <a:r>
              <a:rPr lang="en-US" dirty="0"/>
              <a:t>Turn offsets for arbitrary bunch phase measurements</a:t>
            </a:r>
          </a:p>
          <a:p>
            <a:pPr lvl="2"/>
            <a:r>
              <a:rPr lang="en-US" dirty="0"/>
              <a:t>MPM data publishing addresses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BPM_INST_params.cfg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err="1">
                <a:cs typeface="Courier New" pitchFamily="49" charset="0"/>
              </a:rPr>
              <a:t>Location</a:t>
            </a:r>
            <a:r>
              <a:rPr lang="en-US" dirty="0" err="1">
                <a:cs typeface="Courier New" pitchFamily="49" charset="0"/>
                <a:sym typeface="Wingdings" pitchFamily="2" charset="2"/>
              </a:rPr>
              <a:t>hostname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mapping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All timing parameters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Gain tables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Pedestal storage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err="1" smtClean="0"/>
              <a:t>Config</a:t>
            </a:r>
            <a:r>
              <a:rPr lang="en-US" dirty="0" smtClean="0"/>
              <a:t> file backups</a:t>
            </a:r>
          </a:p>
        </p:txBody>
      </p:sp>
    </p:spTree>
    <p:extLst>
      <p:ext uri="{BB962C8B-B14F-4D97-AF65-F5344CB8AC3E}">
        <p14:creationId xmlns:p14="http://schemas.microsoft.com/office/powerpoint/2010/main" val="35263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en-US" dirty="0" smtClean="0"/>
              <a:t>CESR_ONLINE/</a:t>
            </a:r>
            <a:r>
              <a:rPr lang="en-US" dirty="0" err="1" smtClean="0"/>
              <a:t>instr</a:t>
            </a:r>
            <a:r>
              <a:rPr lang="en-US" dirty="0" smtClean="0"/>
              <a:t>/ops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cbic.conf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Path definitions for:</a:t>
            </a:r>
          </a:p>
          <a:p>
            <a:pPr lvl="3"/>
            <a:r>
              <a:rPr lang="en-US" dirty="0" smtClean="0">
                <a:latin typeface="+mj-lt"/>
                <a:cs typeface="Courier New" pitchFamily="49" charset="0"/>
              </a:rPr>
              <a:t>Instrument software images, parameter files, data, allocation file, bunch pattern definition file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Default gain setting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Default timing setup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CBPM_II.ldr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gain_cal_mapping.in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Used to load gain calibrations produced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BPM_tbt_gain</a:t>
            </a:r>
            <a:r>
              <a:rPr lang="en-US" dirty="0" smtClean="0">
                <a:latin typeface="+mj-lt"/>
                <a:cs typeface="Courier New" pitchFamily="49" charset="0"/>
              </a:rPr>
              <a:t> software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Instrument software backup directory</a:t>
            </a:r>
          </a:p>
        </p:txBody>
      </p:sp>
    </p:spTree>
    <p:extLst>
      <p:ext uri="{BB962C8B-B14F-4D97-AF65-F5344CB8AC3E}">
        <p14:creationId xmlns:p14="http://schemas.microsoft.com/office/powerpoint/2010/main" val="4150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en-US" dirty="0" smtClean="0"/>
              <a:t>CESR_ONLINE/</a:t>
            </a:r>
            <a:r>
              <a:rPr lang="en-US" dirty="0" err="1" smtClean="0"/>
              <a:t>instr</a:t>
            </a:r>
            <a:r>
              <a:rPr lang="en-US" dirty="0" smtClean="0"/>
              <a:t>/log/CBPM/&lt;year&gt;</a:t>
            </a:r>
          </a:p>
          <a:p>
            <a:pPr lvl="1"/>
            <a:r>
              <a:rPr lang="en-US" dirty="0" smtClean="0"/>
              <a:t>Log files that archive all terminal output from servers started via the </a:t>
            </a:r>
            <a:r>
              <a:rPr lang="en-US" dirty="0" err="1" smtClean="0"/>
              <a:t>start_WEST</a:t>
            </a:r>
            <a:r>
              <a:rPr lang="en-US" dirty="0" smtClean="0"/>
              <a:t>[EAST] method.</a:t>
            </a:r>
          </a:p>
          <a:p>
            <a:pPr lvl="1"/>
            <a:r>
              <a:rPr lang="en-US" dirty="0" smtClean="0"/>
              <a:t>Useful assigning a time to certain problem </a:t>
            </a:r>
            <a:r>
              <a:rPr lang="en-US" dirty="0" err="1" smtClean="0"/>
              <a:t>occurrances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6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Of Key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en-US" dirty="0" smtClean="0"/>
              <a:t>CESR_ONLINE/</a:t>
            </a:r>
            <a:r>
              <a:rPr lang="en-US" dirty="0" err="1" smtClean="0"/>
              <a:t>acc_control</a:t>
            </a:r>
            <a:r>
              <a:rPr lang="en-US" dirty="0" smtClean="0"/>
              <a:t>/bin</a:t>
            </a:r>
          </a:p>
          <a:p>
            <a:pPr lvl="1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bic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symlink</a:t>
            </a:r>
            <a:r>
              <a:rPr lang="en-US" dirty="0" smtClean="0"/>
              <a:t> to server executable in </a:t>
            </a:r>
            <a:r>
              <a:rPr lang="en-US" dirty="0" smtClean="0">
                <a:latin typeface="+mj-lt"/>
                <a:cs typeface="Courier New" pitchFamily="49" charset="0"/>
              </a:rPr>
              <a:t>CBIC</a:t>
            </a:r>
            <a:r>
              <a:rPr lang="en-US" dirty="0" smtClean="0"/>
              <a:t> archive directory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/CBIC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directory containing version history of </a:t>
            </a:r>
            <a:r>
              <a:rPr lang="en-US" dirty="0" err="1" smtClean="0">
                <a:latin typeface="+mj-lt"/>
                <a:cs typeface="Courier New" pitchFamily="49" charset="0"/>
              </a:rPr>
              <a:t>executables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start_BPM_server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Wrapper script for starting the default server configuration for East and West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start_EAST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start_WEST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err="1" smtClean="0">
                <a:latin typeface="+mj-lt"/>
                <a:cs typeface="Courier New" pitchFamily="49" charset="0"/>
              </a:rPr>
              <a:t>Symlink</a:t>
            </a:r>
            <a:r>
              <a:rPr lang="en-US" dirty="0" smtClean="0">
                <a:latin typeface="+mj-lt"/>
                <a:cs typeface="Courier New" pitchFamily="49" charset="0"/>
              </a:rPr>
              <a:t> to wrapper script.  Runs East/West server.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start_CURRMON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Brings the 4ns bunch-by-bunch current monitor online</a:t>
            </a:r>
          </a:p>
        </p:txBody>
      </p:sp>
    </p:spTree>
    <p:extLst>
      <p:ext uri="{BB962C8B-B14F-4D97-AF65-F5344CB8AC3E}">
        <p14:creationId xmlns:p14="http://schemas.microsoft.com/office/powerpoint/2010/main" val="19610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                         Start Up</a:t>
            </a:r>
          </a:p>
        </p:txBody>
      </p:sp>
    </p:spTree>
    <p:extLst>
      <p:ext uri="{BB962C8B-B14F-4D97-AF65-F5344CB8AC3E}">
        <p14:creationId xmlns:p14="http://schemas.microsoft.com/office/powerpoint/2010/main" val="27232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 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Beam Instrumentation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BCDD8-490A-4340-8AFB-91AE61DAC2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Starting the servers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On a CESR online machine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Typically terminal sessions are started on cesr105 (West) and cesr106 (East).  Documentation for this is posted next to BPM station in the control room South.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Server programs have three modes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Interactive (menu) mode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Server mode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Current monitor mode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Default mode when starting via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start_WEST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[EAST]</a:t>
            </a:r>
            <a:r>
              <a:rPr lang="en-US" dirty="0" smtClean="0">
                <a:latin typeface="+mj-lt"/>
                <a:cs typeface="Courier New" pitchFamily="49" charset="0"/>
              </a:rPr>
              <a:t> is server mode.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esrTA_CLASSE">
  <a:themeElements>
    <a:clrScheme name="1_CesrTA_Review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srTA_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srTA_Revi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srTA_Revi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srTA_Revi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CesrTA_CLASSE.potx</Template>
  <TotalTime>20476</TotalTime>
  <Words>1596</Words>
  <Application>Microsoft Office PowerPoint</Application>
  <PresentationFormat>On-screen Show (4:3)</PresentationFormat>
  <Paragraphs>342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CesrTA_CLASSE</vt:lpstr>
      <vt:lpstr>1_CesrTA_CLASSE</vt:lpstr>
      <vt:lpstr>2_CesrTA_CLASSE</vt:lpstr>
      <vt:lpstr>3_CesrTA_CLASSE</vt:lpstr>
      <vt:lpstr>4_CesrTA_CLASSE</vt:lpstr>
      <vt:lpstr>5_CesrTA_CLASSE</vt:lpstr>
      <vt:lpstr>6_CesrTA_CLASSE</vt:lpstr>
      <vt:lpstr>7_CesrTA_CLASSE</vt:lpstr>
      <vt:lpstr>8_CesrTA_CLASSE</vt:lpstr>
      <vt:lpstr>9_CesrTA_CLASSE</vt:lpstr>
      <vt:lpstr>PowerPoint Presentation</vt:lpstr>
      <vt:lpstr>Locations Of Key Components</vt:lpstr>
      <vt:lpstr>Locations Of Key Components</vt:lpstr>
      <vt:lpstr>Locations Of Key Components</vt:lpstr>
      <vt:lpstr>Locations Of Key Components</vt:lpstr>
      <vt:lpstr>Locations Of Key Components</vt:lpstr>
      <vt:lpstr>Locations Of Key Components</vt:lpstr>
      <vt:lpstr> </vt:lpstr>
      <vt:lpstr>Procedures</vt:lpstr>
      <vt:lpstr>PowerPoint Presentation</vt:lpstr>
      <vt:lpstr>Server Mode</vt:lpstr>
      <vt:lpstr>Server Mode</vt:lpstr>
      <vt:lpstr>Server Mode</vt:lpstr>
      <vt:lpstr>Server Mode</vt:lpstr>
      <vt:lpstr>Server Mode</vt:lpstr>
      <vt:lpstr>Server Mode</vt:lpstr>
      <vt:lpstr>PowerPoint Presentation</vt:lpstr>
      <vt:lpstr>Interactive (Menu) Mode</vt:lpstr>
      <vt:lpstr>Interactive (Menu) Mode</vt:lpstr>
      <vt:lpstr>Interactive (Menu) Mode</vt:lpstr>
      <vt:lpstr>Interactive (Menu) Mode</vt:lpstr>
      <vt:lpstr>Interactive (Menu) Mode</vt:lpstr>
      <vt:lpstr>Interactive (Menu) Mode</vt:lpstr>
      <vt:lpstr>Interactive (Menu) Mode</vt:lpstr>
      <vt:lpstr>PowerPoint Presentation</vt:lpstr>
      <vt:lpstr>Current Monitor Mode</vt:lpstr>
      <vt:lpstr>PowerPoint Presentation</vt:lpstr>
      <vt:lpstr>Support</vt:lpstr>
      <vt:lpstr>PowerPoint Presentation</vt:lpstr>
      <vt:lpstr>System Development Tasks</vt:lpstr>
      <vt:lpstr>System Development Tasks</vt:lpstr>
    </vt:vector>
  </TitlesOfParts>
  <Manager/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CesrTA_CLASSE Template</dc:title>
  <dc:subject>Standard CesrTA Template</dc:subject>
  <dc:creator>Mark A. Palmer</dc:creator>
  <cp:keywords/>
  <dc:description/>
  <cp:lastModifiedBy>mcr</cp:lastModifiedBy>
  <cp:revision>419</cp:revision>
  <dcterms:created xsi:type="dcterms:W3CDTF">2012-01-03T17:45:02Z</dcterms:created>
  <dcterms:modified xsi:type="dcterms:W3CDTF">2012-09-19T20:15:52Z</dcterms:modified>
  <cp:category/>
  <cp:contentStatus>Draft</cp:contentStatus>
</cp:coreProperties>
</file>