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65" r:id="rId6"/>
    <p:sldId id="259" r:id="rId7"/>
    <p:sldId id="260" r:id="rId8"/>
    <p:sldId id="261" r:id="rId9"/>
    <p:sldId id="262" r:id="rId10"/>
    <p:sldId id="263" r:id="rId11"/>
    <p:sldId id="267"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2" autoAdjust="0"/>
    <p:restoredTop sz="94612" autoAdjust="0"/>
  </p:normalViewPr>
  <p:slideViewPr>
    <p:cSldViewPr snapToGrid="0">
      <p:cViewPr>
        <p:scale>
          <a:sx n="100" d="100"/>
          <a:sy n="100" d="100"/>
        </p:scale>
        <p:origin x="-1688" y="-7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A40068-43EC-417C-A45E-390EE46DAD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D52C494-D291-4DF1-832E-7B14A644DB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5E20B88-77B5-424C-AFBF-66AA776980BF}"/>
              </a:ext>
            </a:extLst>
          </p:cNvPr>
          <p:cNvSpPr>
            <a:spLocks noGrp="1"/>
          </p:cNvSpPr>
          <p:nvPr>
            <p:ph type="dt" sz="half" idx="10"/>
          </p:nvPr>
        </p:nvSpPr>
        <p:spPr/>
        <p:txBody>
          <a:bodyPr/>
          <a:lstStyle/>
          <a:p>
            <a:fld id="{8B3BF267-E0BA-41EE-9A8C-C7C7059DBADF}" type="datetimeFigureOut">
              <a:rPr lang="en-US" smtClean="0"/>
              <a:t>5/1/19</a:t>
            </a:fld>
            <a:endParaRPr lang="en-US"/>
          </a:p>
        </p:txBody>
      </p:sp>
      <p:sp>
        <p:nvSpPr>
          <p:cNvPr id="5" name="Footer Placeholder 4">
            <a:extLst>
              <a:ext uri="{FF2B5EF4-FFF2-40B4-BE49-F238E27FC236}">
                <a16:creationId xmlns:a16="http://schemas.microsoft.com/office/drawing/2014/main" xmlns="" id="{8AD70208-4163-43E8-809A-C63CAC23AF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8B2641-5EFB-4F41-84C4-538B8C2ED0F8}"/>
              </a:ext>
            </a:extLst>
          </p:cNvPr>
          <p:cNvSpPr>
            <a:spLocks noGrp="1"/>
          </p:cNvSpPr>
          <p:nvPr>
            <p:ph type="sldNum" sz="quarter" idx="12"/>
          </p:nvPr>
        </p:nvSpPr>
        <p:spPr/>
        <p:txBody>
          <a:bodyPr/>
          <a:lstStyle/>
          <a:p>
            <a:fld id="{9C40480E-4FA6-4873-93DA-BAA98764F8B8}" type="slidenum">
              <a:rPr lang="en-US" smtClean="0"/>
              <a:t>‹#›</a:t>
            </a:fld>
            <a:endParaRPr lang="en-US"/>
          </a:p>
        </p:txBody>
      </p:sp>
    </p:spTree>
    <p:extLst>
      <p:ext uri="{BB962C8B-B14F-4D97-AF65-F5344CB8AC3E}">
        <p14:creationId xmlns:p14="http://schemas.microsoft.com/office/powerpoint/2010/main" val="393823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AED1B0-C651-464C-AB42-BF16CE9164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2D498B9-C4D4-4C6A-86E6-2391EDF298F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83E31AE-A933-48BD-9E18-6E267CABE5EA}"/>
              </a:ext>
            </a:extLst>
          </p:cNvPr>
          <p:cNvSpPr>
            <a:spLocks noGrp="1"/>
          </p:cNvSpPr>
          <p:nvPr>
            <p:ph type="dt" sz="half" idx="10"/>
          </p:nvPr>
        </p:nvSpPr>
        <p:spPr/>
        <p:txBody>
          <a:bodyPr/>
          <a:lstStyle/>
          <a:p>
            <a:fld id="{8B3BF267-E0BA-41EE-9A8C-C7C7059DBADF}" type="datetimeFigureOut">
              <a:rPr lang="en-US" smtClean="0"/>
              <a:t>5/1/19</a:t>
            </a:fld>
            <a:endParaRPr lang="en-US"/>
          </a:p>
        </p:txBody>
      </p:sp>
      <p:sp>
        <p:nvSpPr>
          <p:cNvPr id="5" name="Footer Placeholder 4">
            <a:extLst>
              <a:ext uri="{FF2B5EF4-FFF2-40B4-BE49-F238E27FC236}">
                <a16:creationId xmlns:a16="http://schemas.microsoft.com/office/drawing/2014/main" xmlns="" id="{87A5D5A6-A2EC-4791-9971-2BCC10BCF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5223584-C24C-477B-8B16-F7EF56B151DC}"/>
              </a:ext>
            </a:extLst>
          </p:cNvPr>
          <p:cNvSpPr>
            <a:spLocks noGrp="1"/>
          </p:cNvSpPr>
          <p:nvPr>
            <p:ph type="sldNum" sz="quarter" idx="12"/>
          </p:nvPr>
        </p:nvSpPr>
        <p:spPr/>
        <p:txBody>
          <a:bodyPr/>
          <a:lstStyle/>
          <a:p>
            <a:fld id="{9C40480E-4FA6-4873-93DA-BAA98764F8B8}" type="slidenum">
              <a:rPr lang="en-US" smtClean="0"/>
              <a:t>‹#›</a:t>
            </a:fld>
            <a:endParaRPr lang="en-US"/>
          </a:p>
        </p:txBody>
      </p:sp>
    </p:spTree>
    <p:extLst>
      <p:ext uri="{BB962C8B-B14F-4D97-AF65-F5344CB8AC3E}">
        <p14:creationId xmlns:p14="http://schemas.microsoft.com/office/powerpoint/2010/main" val="4196335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96461EE-EF25-4CCC-AC1A-EE164AAFC6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15164D7-4A5B-4D8C-921A-5EB3A01DC9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4FD5C8F-5C7D-4BAC-A507-26E0949F0E85}"/>
              </a:ext>
            </a:extLst>
          </p:cNvPr>
          <p:cNvSpPr>
            <a:spLocks noGrp="1"/>
          </p:cNvSpPr>
          <p:nvPr>
            <p:ph type="dt" sz="half" idx="10"/>
          </p:nvPr>
        </p:nvSpPr>
        <p:spPr/>
        <p:txBody>
          <a:bodyPr/>
          <a:lstStyle/>
          <a:p>
            <a:fld id="{8B3BF267-E0BA-41EE-9A8C-C7C7059DBADF}" type="datetimeFigureOut">
              <a:rPr lang="en-US" smtClean="0"/>
              <a:t>5/1/19</a:t>
            </a:fld>
            <a:endParaRPr lang="en-US"/>
          </a:p>
        </p:txBody>
      </p:sp>
      <p:sp>
        <p:nvSpPr>
          <p:cNvPr id="5" name="Footer Placeholder 4">
            <a:extLst>
              <a:ext uri="{FF2B5EF4-FFF2-40B4-BE49-F238E27FC236}">
                <a16:creationId xmlns:a16="http://schemas.microsoft.com/office/drawing/2014/main" xmlns="" id="{17AB1E8C-05F4-41D7-98C8-471D6FACB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CD2A9D9-99D2-4D90-BF47-41BF0640DD9C}"/>
              </a:ext>
            </a:extLst>
          </p:cNvPr>
          <p:cNvSpPr>
            <a:spLocks noGrp="1"/>
          </p:cNvSpPr>
          <p:nvPr>
            <p:ph type="sldNum" sz="quarter" idx="12"/>
          </p:nvPr>
        </p:nvSpPr>
        <p:spPr/>
        <p:txBody>
          <a:bodyPr/>
          <a:lstStyle/>
          <a:p>
            <a:fld id="{9C40480E-4FA6-4873-93DA-BAA98764F8B8}" type="slidenum">
              <a:rPr lang="en-US" smtClean="0"/>
              <a:t>‹#›</a:t>
            </a:fld>
            <a:endParaRPr lang="en-US"/>
          </a:p>
        </p:txBody>
      </p:sp>
    </p:spTree>
    <p:extLst>
      <p:ext uri="{BB962C8B-B14F-4D97-AF65-F5344CB8AC3E}">
        <p14:creationId xmlns:p14="http://schemas.microsoft.com/office/powerpoint/2010/main" val="837362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CAE00D-CC75-4D92-B993-448FC92EB8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D6D9841-B0AD-4407-A395-406C3587D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097D15-2878-4F13-BFCD-5A35724E12FF}"/>
              </a:ext>
            </a:extLst>
          </p:cNvPr>
          <p:cNvSpPr>
            <a:spLocks noGrp="1"/>
          </p:cNvSpPr>
          <p:nvPr>
            <p:ph type="dt" sz="half" idx="10"/>
          </p:nvPr>
        </p:nvSpPr>
        <p:spPr/>
        <p:txBody>
          <a:bodyPr/>
          <a:lstStyle/>
          <a:p>
            <a:fld id="{8B3BF267-E0BA-41EE-9A8C-C7C7059DBADF}" type="datetimeFigureOut">
              <a:rPr lang="en-US" smtClean="0"/>
              <a:t>5/1/19</a:t>
            </a:fld>
            <a:endParaRPr lang="en-US"/>
          </a:p>
        </p:txBody>
      </p:sp>
      <p:sp>
        <p:nvSpPr>
          <p:cNvPr id="5" name="Footer Placeholder 4">
            <a:extLst>
              <a:ext uri="{FF2B5EF4-FFF2-40B4-BE49-F238E27FC236}">
                <a16:creationId xmlns:a16="http://schemas.microsoft.com/office/drawing/2014/main" xmlns="" id="{9AA8D0F8-90F7-45A0-B02E-EF9FF1473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5BEC456-53AC-4BDB-8CB1-06D73F862A24}"/>
              </a:ext>
            </a:extLst>
          </p:cNvPr>
          <p:cNvSpPr>
            <a:spLocks noGrp="1"/>
          </p:cNvSpPr>
          <p:nvPr>
            <p:ph type="sldNum" sz="quarter" idx="12"/>
          </p:nvPr>
        </p:nvSpPr>
        <p:spPr/>
        <p:txBody>
          <a:bodyPr/>
          <a:lstStyle/>
          <a:p>
            <a:fld id="{9C40480E-4FA6-4873-93DA-BAA98764F8B8}" type="slidenum">
              <a:rPr lang="en-US" smtClean="0"/>
              <a:t>‹#›</a:t>
            </a:fld>
            <a:endParaRPr lang="en-US"/>
          </a:p>
        </p:txBody>
      </p:sp>
    </p:spTree>
    <p:extLst>
      <p:ext uri="{BB962C8B-B14F-4D97-AF65-F5344CB8AC3E}">
        <p14:creationId xmlns:p14="http://schemas.microsoft.com/office/powerpoint/2010/main" val="2449359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64F32-0E82-48D5-A0BB-4FD24F1E96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2BA0C8A-FD41-4C09-9814-D02372F9D1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FBDCE18-DBE9-4D78-8AA9-A4BC0E9540B7}"/>
              </a:ext>
            </a:extLst>
          </p:cNvPr>
          <p:cNvSpPr>
            <a:spLocks noGrp="1"/>
          </p:cNvSpPr>
          <p:nvPr>
            <p:ph type="dt" sz="half" idx="10"/>
          </p:nvPr>
        </p:nvSpPr>
        <p:spPr/>
        <p:txBody>
          <a:bodyPr/>
          <a:lstStyle/>
          <a:p>
            <a:fld id="{8B3BF267-E0BA-41EE-9A8C-C7C7059DBADF}" type="datetimeFigureOut">
              <a:rPr lang="en-US" smtClean="0"/>
              <a:t>5/1/19</a:t>
            </a:fld>
            <a:endParaRPr lang="en-US"/>
          </a:p>
        </p:txBody>
      </p:sp>
      <p:sp>
        <p:nvSpPr>
          <p:cNvPr id="5" name="Footer Placeholder 4">
            <a:extLst>
              <a:ext uri="{FF2B5EF4-FFF2-40B4-BE49-F238E27FC236}">
                <a16:creationId xmlns:a16="http://schemas.microsoft.com/office/drawing/2014/main" xmlns="" id="{9DC1F115-3372-4A97-AA34-D856735DB2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A6B0CB-3242-4BA3-92FD-FB4F69CA04F6}"/>
              </a:ext>
            </a:extLst>
          </p:cNvPr>
          <p:cNvSpPr>
            <a:spLocks noGrp="1"/>
          </p:cNvSpPr>
          <p:nvPr>
            <p:ph type="sldNum" sz="quarter" idx="12"/>
          </p:nvPr>
        </p:nvSpPr>
        <p:spPr/>
        <p:txBody>
          <a:bodyPr/>
          <a:lstStyle/>
          <a:p>
            <a:fld id="{9C40480E-4FA6-4873-93DA-BAA98764F8B8}" type="slidenum">
              <a:rPr lang="en-US" smtClean="0"/>
              <a:t>‹#›</a:t>
            </a:fld>
            <a:endParaRPr lang="en-US"/>
          </a:p>
        </p:txBody>
      </p:sp>
    </p:spTree>
    <p:extLst>
      <p:ext uri="{BB962C8B-B14F-4D97-AF65-F5344CB8AC3E}">
        <p14:creationId xmlns:p14="http://schemas.microsoft.com/office/powerpoint/2010/main" val="577400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85B5C1-AF0A-4763-98BC-B307DE716A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206695A-F919-4D0B-8E3A-3C35247ECCB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AC14805-564C-4C5B-912B-2DB64D4360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E593F6A-8356-4495-8C5E-BE8AEA99999D}"/>
              </a:ext>
            </a:extLst>
          </p:cNvPr>
          <p:cNvSpPr>
            <a:spLocks noGrp="1"/>
          </p:cNvSpPr>
          <p:nvPr>
            <p:ph type="dt" sz="half" idx="10"/>
          </p:nvPr>
        </p:nvSpPr>
        <p:spPr/>
        <p:txBody>
          <a:bodyPr/>
          <a:lstStyle/>
          <a:p>
            <a:fld id="{8B3BF267-E0BA-41EE-9A8C-C7C7059DBADF}" type="datetimeFigureOut">
              <a:rPr lang="en-US" smtClean="0"/>
              <a:t>5/1/19</a:t>
            </a:fld>
            <a:endParaRPr lang="en-US"/>
          </a:p>
        </p:txBody>
      </p:sp>
      <p:sp>
        <p:nvSpPr>
          <p:cNvPr id="6" name="Footer Placeholder 5">
            <a:extLst>
              <a:ext uri="{FF2B5EF4-FFF2-40B4-BE49-F238E27FC236}">
                <a16:creationId xmlns:a16="http://schemas.microsoft.com/office/drawing/2014/main" xmlns="" id="{0F5AD497-3FA3-4896-B24C-CBF9D9CD45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2952E77-7820-4B6B-B14E-84BE0B81145A}"/>
              </a:ext>
            </a:extLst>
          </p:cNvPr>
          <p:cNvSpPr>
            <a:spLocks noGrp="1"/>
          </p:cNvSpPr>
          <p:nvPr>
            <p:ph type="sldNum" sz="quarter" idx="12"/>
          </p:nvPr>
        </p:nvSpPr>
        <p:spPr/>
        <p:txBody>
          <a:bodyPr/>
          <a:lstStyle/>
          <a:p>
            <a:fld id="{9C40480E-4FA6-4873-93DA-BAA98764F8B8}" type="slidenum">
              <a:rPr lang="en-US" smtClean="0"/>
              <a:t>‹#›</a:t>
            </a:fld>
            <a:endParaRPr lang="en-US"/>
          </a:p>
        </p:txBody>
      </p:sp>
    </p:spTree>
    <p:extLst>
      <p:ext uri="{BB962C8B-B14F-4D97-AF65-F5344CB8AC3E}">
        <p14:creationId xmlns:p14="http://schemas.microsoft.com/office/powerpoint/2010/main" val="223832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9555B6-0211-4DCC-B07C-5090C9A2F4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BB8DC45-D7BB-4519-BC60-1941AE4A77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2013653-59C6-4E9B-9DD2-16735DDA1F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0248A05-EF8E-4719-B1EF-AA9621FF48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65FCBA7-6812-4572-87F1-99B903BA441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F55EB4A-BBFE-4AD2-8701-ACF81F57A8B8}"/>
              </a:ext>
            </a:extLst>
          </p:cNvPr>
          <p:cNvSpPr>
            <a:spLocks noGrp="1"/>
          </p:cNvSpPr>
          <p:nvPr>
            <p:ph type="dt" sz="half" idx="10"/>
          </p:nvPr>
        </p:nvSpPr>
        <p:spPr/>
        <p:txBody>
          <a:bodyPr/>
          <a:lstStyle/>
          <a:p>
            <a:fld id="{8B3BF267-E0BA-41EE-9A8C-C7C7059DBADF}" type="datetimeFigureOut">
              <a:rPr lang="en-US" smtClean="0"/>
              <a:t>5/1/19</a:t>
            </a:fld>
            <a:endParaRPr lang="en-US"/>
          </a:p>
        </p:txBody>
      </p:sp>
      <p:sp>
        <p:nvSpPr>
          <p:cNvPr id="8" name="Footer Placeholder 7">
            <a:extLst>
              <a:ext uri="{FF2B5EF4-FFF2-40B4-BE49-F238E27FC236}">
                <a16:creationId xmlns:a16="http://schemas.microsoft.com/office/drawing/2014/main" xmlns="" id="{059CF726-FCDE-4ED5-8D41-E0B76E78E9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9C49FE9-72A2-4C9C-B795-BD828F117BC7}"/>
              </a:ext>
            </a:extLst>
          </p:cNvPr>
          <p:cNvSpPr>
            <a:spLocks noGrp="1"/>
          </p:cNvSpPr>
          <p:nvPr>
            <p:ph type="sldNum" sz="quarter" idx="12"/>
          </p:nvPr>
        </p:nvSpPr>
        <p:spPr/>
        <p:txBody>
          <a:bodyPr/>
          <a:lstStyle/>
          <a:p>
            <a:fld id="{9C40480E-4FA6-4873-93DA-BAA98764F8B8}" type="slidenum">
              <a:rPr lang="en-US" smtClean="0"/>
              <a:t>‹#›</a:t>
            </a:fld>
            <a:endParaRPr lang="en-US"/>
          </a:p>
        </p:txBody>
      </p:sp>
    </p:spTree>
    <p:extLst>
      <p:ext uri="{BB962C8B-B14F-4D97-AF65-F5344CB8AC3E}">
        <p14:creationId xmlns:p14="http://schemas.microsoft.com/office/powerpoint/2010/main" val="138735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9CD47D-E57D-442E-8623-79AD254494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2E46564-B386-49CE-8592-7B9ECE0FBF47}"/>
              </a:ext>
            </a:extLst>
          </p:cNvPr>
          <p:cNvSpPr>
            <a:spLocks noGrp="1"/>
          </p:cNvSpPr>
          <p:nvPr>
            <p:ph type="dt" sz="half" idx="10"/>
          </p:nvPr>
        </p:nvSpPr>
        <p:spPr/>
        <p:txBody>
          <a:bodyPr/>
          <a:lstStyle/>
          <a:p>
            <a:fld id="{8B3BF267-E0BA-41EE-9A8C-C7C7059DBADF}" type="datetimeFigureOut">
              <a:rPr lang="en-US" smtClean="0"/>
              <a:t>5/1/19</a:t>
            </a:fld>
            <a:endParaRPr lang="en-US"/>
          </a:p>
        </p:txBody>
      </p:sp>
      <p:sp>
        <p:nvSpPr>
          <p:cNvPr id="4" name="Footer Placeholder 3">
            <a:extLst>
              <a:ext uri="{FF2B5EF4-FFF2-40B4-BE49-F238E27FC236}">
                <a16:creationId xmlns:a16="http://schemas.microsoft.com/office/drawing/2014/main" xmlns="" id="{B92EB91F-7A6D-4B01-B955-17EC4B8838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230FF2B-038E-4459-886B-9FCD44A32CA3}"/>
              </a:ext>
            </a:extLst>
          </p:cNvPr>
          <p:cNvSpPr>
            <a:spLocks noGrp="1"/>
          </p:cNvSpPr>
          <p:nvPr>
            <p:ph type="sldNum" sz="quarter" idx="12"/>
          </p:nvPr>
        </p:nvSpPr>
        <p:spPr/>
        <p:txBody>
          <a:bodyPr/>
          <a:lstStyle/>
          <a:p>
            <a:fld id="{9C40480E-4FA6-4873-93DA-BAA98764F8B8}" type="slidenum">
              <a:rPr lang="en-US" smtClean="0"/>
              <a:t>‹#›</a:t>
            </a:fld>
            <a:endParaRPr lang="en-US"/>
          </a:p>
        </p:txBody>
      </p:sp>
    </p:spTree>
    <p:extLst>
      <p:ext uri="{BB962C8B-B14F-4D97-AF65-F5344CB8AC3E}">
        <p14:creationId xmlns:p14="http://schemas.microsoft.com/office/powerpoint/2010/main" val="416664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7BB038B-8A4A-47E4-8F9A-AD8D3BE875EB}"/>
              </a:ext>
            </a:extLst>
          </p:cNvPr>
          <p:cNvSpPr>
            <a:spLocks noGrp="1"/>
          </p:cNvSpPr>
          <p:nvPr>
            <p:ph type="dt" sz="half" idx="10"/>
          </p:nvPr>
        </p:nvSpPr>
        <p:spPr/>
        <p:txBody>
          <a:bodyPr/>
          <a:lstStyle/>
          <a:p>
            <a:fld id="{8B3BF267-E0BA-41EE-9A8C-C7C7059DBADF}" type="datetimeFigureOut">
              <a:rPr lang="en-US" smtClean="0"/>
              <a:t>5/1/19</a:t>
            </a:fld>
            <a:endParaRPr lang="en-US"/>
          </a:p>
        </p:txBody>
      </p:sp>
      <p:sp>
        <p:nvSpPr>
          <p:cNvPr id="3" name="Footer Placeholder 2">
            <a:extLst>
              <a:ext uri="{FF2B5EF4-FFF2-40B4-BE49-F238E27FC236}">
                <a16:creationId xmlns:a16="http://schemas.microsoft.com/office/drawing/2014/main" xmlns="" id="{6E94B05F-FB4A-4440-A4C1-DDE9BE8454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5735AA7-A1DE-44F6-A320-CBD66B6D67ED}"/>
              </a:ext>
            </a:extLst>
          </p:cNvPr>
          <p:cNvSpPr>
            <a:spLocks noGrp="1"/>
          </p:cNvSpPr>
          <p:nvPr>
            <p:ph type="sldNum" sz="quarter" idx="12"/>
          </p:nvPr>
        </p:nvSpPr>
        <p:spPr/>
        <p:txBody>
          <a:bodyPr/>
          <a:lstStyle/>
          <a:p>
            <a:fld id="{9C40480E-4FA6-4873-93DA-BAA98764F8B8}" type="slidenum">
              <a:rPr lang="en-US" smtClean="0"/>
              <a:t>‹#›</a:t>
            </a:fld>
            <a:endParaRPr lang="en-US"/>
          </a:p>
        </p:txBody>
      </p:sp>
    </p:spTree>
    <p:extLst>
      <p:ext uri="{BB962C8B-B14F-4D97-AF65-F5344CB8AC3E}">
        <p14:creationId xmlns:p14="http://schemas.microsoft.com/office/powerpoint/2010/main" val="1312838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4DD6D1-06DC-4C75-8099-FCB403BB98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6D74E44-F056-458C-BD53-084DC4E571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25212F9-69E8-424B-8218-AD7D970B1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334600C-5543-47D8-A30F-FAE2854C3D7B}"/>
              </a:ext>
            </a:extLst>
          </p:cNvPr>
          <p:cNvSpPr>
            <a:spLocks noGrp="1"/>
          </p:cNvSpPr>
          <p:nvPr>
            <p:ph type="dt" sz="half" idx="10"/>
          </p:nvPr>
        </p:nvSpPr>
        <p:spPr/>
        <p:txBody>
          <a:bodyPr/>
          <a:lstStyle/>
          <a:p>
            <a:fld id="{8B3BF267-E0BA-41EE-9A8C-C7C7059DBADF}" type="datetimeFigureOut">
              <a:rPr lang="en-US" smtClean="0"/>
              <a:t>5/1/19</a:t>
            </a:fld>
            <a:endParaRPr lang="en-US"/>
          </a:p>
        </p:txBody>
      </p:sp>
      <p:sp>
        <p:nvSpPr>
          <p:cNvPr id="6" name="Footer Placeholder 5">
            <a:extLst>
              <a:ext uri="{FF2B5EF4-FFF2-40B4-BE49-F238E27FC236}">
                <a16:creationId xmlns:a16="http://schemas.microsoft.com/office/drawing/2014/main" xmlns="" id="{ACBED284-0750-4F05-A3F0-BC25476E96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6691D63-15F7-4589-8801-E8E48B0802C4}"/>
              </a:ext>
            </a:extLst>
          </p:cNvPr>
          <p:cNvSpPr>
            <a:spLocks noGrp="1"/>
          </p:cNvSpPr>
          <p:nvPr>
            <p:ph type="sldNum" sz="quarter" idx="12"/>
          </p:nvPr>
        </p:nvSpPr>
        <p:spPr/>
        <p:txBody>
          <a:bodyPr/>
          <a:lstStyle/>
          <a:p>
            <a:fld id="{9C40480E-4FA6-4873-93DA-BAA98764F8B8}" type="slidenum">
              <a:rPr lang="en-US" smtClean="0"/>
              <a:t>‹#›</a:t>
            </a:fld>
            <a:endParaRPr lang="en-US"/>
          </a:p>
        </p:txBody>
      </p:sp>
    </p:spTree>
    <p:extLst>
      <p:ext uri="{BB962C8B-B14F-4D97-AF65-F5344CB8AC3E}">
        <p14:creationId xmlns:p14="http://schemas.microsoft.com/office/powerpoint/2010/main" val="136271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CE753-3817-4589-9B48-DAF97F3CCC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71FA19F-7613-4844-AE72-0211B94966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18269BF-9FEA-4F22-B84D-E1DB9044B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DEE469A-388F-4FC7-B58F-06684A95CF55}"/>
              </a:ext>
            </a:extLst>
          </p:cNvPr>
          <p:cNvSpPr>
            <a:spLocks noGrp="1"/>
          </p:cNvSpPr>
          <p:nvPr>
            <p:ph type="dt" sz="half" idx="10"/>
          </p:nvPr>
        </p:nvSpPr>
        <p:spPr/>
        <p:txBody>
          <a:bodyPr/>
          <a:lstStyle/>
          <a:p>
            <a:fld id="{8B3BF267-E0BA-41EE-9A8C-C7C7059DBADF}" type="datetimeFigureOut">
              <a:rPr lang="en-US" smtClean="0"/>
              <a:t>5/1/19</a:t>
            </a:fld>
            <a:endParaRPr lang="en-US"/>
          </a:p>
        </p:txBody>
      </p:sp>
      <p:sp>
        <p:nvSpPr>
          <p:cNvPr id="6" name="Footer Placeholder 5">
            <a:extLst>
              <a:ext uri="{FF2B5EF4-FFF2-40B4-BE49-F238E27FC236}">
                <a16:creationId xmlns:a16="http://schemas.microsoft.com/office/drawing/2014/main" xmlns="" id="{59C12DB3-DAB5-4A70-969B-8E7D564563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C28F2E1-A532-427A-825A-38C5BA504CC1}"/>
              </a:ext>
            </a:extLst>
          </p:cNvPr>
          <p:cNvSpPr>
            <a:spLocks noGrp="1"/>
          </p:cNvSpPr>
          <p:nvPr>
            <p:ph type="sldNum" sz="quarter" idx="12"/>
          </p:nvPr>
        </p:nvSpPr>
        <p:spPr/>
        <p:txBody>
          <a:bodyPr/>
          <a:lstStyle/>
          <a:p>
            <a:fld id="{9C40480E-4FA6-4873-93DA-BAA98764F8B8}" type="slidenum">
              <a:rPr lang="en-US" smtClean="0"/>
              <a:t>‹#›</a:t>
            </a:fld>
            <a:endParaRPr lang="en-US"/>
          </a:p>
        </p:txBody>
      </p:sp>
    </p:spTree>
    <p:extLst>
      <p:ext uri="{BB962C8B-B14F-4D97-AF65-F5344CB8AC3E}">
        <p14:creationId xmlns:p14="http://schemas.microsoft.com/office/powerpoint/2010/main" val="34323881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5CADC8B-BEE9-4EA6-A0D0-DABBD5913F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353A74D-860B-4C57-ADD7-97456E9604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593945-1E2C-4D81-B4CD-3CA07E763B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BF267-E0BA-41EE-9A8C-C7C7059DBADF}" type="datetimeFigureOut">
              <a:rPr lang="en-US" smtClean="0"/>
              <a:t>5/1/19</a:t>
            </a:fld>
            <a:endParaRPr lang="en-US"/>
          </a:p>
        </p:txBody>
      </p:sp>
      <p:sp>
        <p:nvSpPr>
          <p:cNvPr id="5" name="Footer Placeholder 4">
            <a:extLst>
              <a:ext uri="{FF2B5EF4-FFF2-40B4-BE49-F238E27FC236}">
                <a16:creationId xmlns:a16="http://schemas.microsoft.com/office/drawing/2014/main" xmlns="" id="{65AC88FF-BD49-478F-81DB-83974DA50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9DCC104-1A54-409F-AAB2-49FE30A33E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0480E-4FA6-4873-93DA-BAA98764F8B8}" type="slidenum">
              <a:rPr lang="en-US" smtClean="0"/>
              <a:t>‹#›</a:t>
            </a:fld>
            <a:endParaRPr lang="en-US"/>
          </a:p>
        </p:txBody>
      </p:sp>
    </p:spTree>
    <p:extLst>
      <p:ext uri="{BB962C8B-B14F-4D97-AF65-F5344CB8AC3E}">
        <p14:creationId xmlns:p14="http://schemas.microsoft.com/office/powerpoint/2010/main" val="4158334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hyperlink" Target="https://www.digikey.com/product-detail/en/avx-corporation/F980J107MMAAXE/478-9836-2-ND/595762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EED2B0-2271-4DC7-BCA1-57C8B8FFB89C}"/>
              </a:ext>
            </a:extLst>
          </p:cNvPr>
          <p:cNvSpPr>
            <a:spLocks noGrp="1"/>
          </p:cNvSpPr>
          <p:nvPr>
            <p:ph type="ctrTitle"/>
          </p:nvPr>
        </p:nvSpPr>
        <p:spPr>
          <a:xfrm>
            <a:off x="-238125" y="1207294"/>
            <a:ext cx="12430125" cy="2387600"/>
          </a:xfrm>
        </p:spPr>
        <p:txBody>
          <a:bodyPr>
            <a:normAutofit fontScale="90000"/>
          </a:bodyPr>
          <a:lstStyle/>
          <a:p>
            <a:r>
              <a:rPr lang="en-US" dirty="0"/>
              <a:t>CBETA Bunch Pattern Generator Trigger Output Driver U12 Modification to Prevent Inadvertent Assertion of Laser Trigger</a:t>
            </a:r>
          </a:p>
        </p:txBody>
      </p:sp>
      <p:sp>
        <p:nvSpPr>
          <p:cNvPr id="3" name="Subtitle 2">
            <a:extLst>
              <a:ext uri="{FF2B5EF4-FFF2-40B4-BE49-F238E27FC236}">
                <a16:creationId xmlns:a16="http://schemas.microsoft.com/office/drawing/2014/main" xmlns="" id="{AA77C5DE-62FD-483C-A5BD-DC1FB23EA684}"/>
              </a:ext>
            </a:extLst>
          </p:cNvPr>
          <p:cNvSpPr>
            <a:spLocks noGrp="1"/>
          </p:cNvSpPr>
          <p:nvPr>
            <p:ph type="subTitle" idx="1"/>
          </p:nvPr>
        </p:nvSpPr>
        <p:spPr>
          <a:xfrm>
            <a:off x="1266825" y="3994944"/>
            <a:ext cx="9144000" cy="1655762"/>
          </a:xfrm>
        </p:spPr>
        <p:txBody>
          <a:bodyPr/>
          <a:lstStyle/>
          <a:p>
            <a:r>
              <a:rPr lang="en-US" dirty="0"/>
              <a:t>R. </a:t>
            </a:r>
            <a:r>
              <a:rPr lang="en-US" dirty="0" err="1"/>
              <a:t>Michnoff</a:t>
            </a:r>
            <a:r>
              <a:rPr lang="en-US" dirty="0"/>
              <a:t>, R. </a:t>
            </a:r>
            <a:r>
              <a:rPr lang="en-US" dirty="0" err="1"/>
              <a:t>Hulsart</a:t>
            </a:r>
            <a:r>
              <a:rPr lang="en-US" dirty="0"/>
              <a:t>, J. </a:t>
            </a:r>
            <a:r>
              <a:rPr lang="en-US" dirty="0" err="1"/>
              <a:t>Renta</a:t>
            </a:r>
            <a:endParaRPr lang="en-US" dirty="0"/>
          </a:p>
          <a:p>
            <a:r>
              <a:rPr lang="en-US" dirty="0"/>
              <a:t>May 1, 2019</a:t>
            </a:r>
          </a:p>
        </p:txBody>
      </p:sp>
    </p:spTree>
    <p:extLst>
      <p:ext uri="{BB962C8B-B14F-4D97-AF65-F5344CB8AC3E}">
        <p14:creationId xmlns:p14="http://schemas.microsoft.com/office/powerpoint/2010/main" val="3139624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722EA-A4C6-4FFE-A369-CAB7CDD4F71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xmlns="" id="{4F072912-77B5-481A-A8DB-0BC51C53268E}"/>
              </a:ext>
            </a:extLst>
          </p:cNvPr>
          <p:cNvSpPr>
            <a:spLocks noGrp="1"/>
          </p:cNvSpPr>
          <p:nvPr>
            <p:ph idx="1"/>
          </p:nvPr>
        </p:nvSpPr>
        <p:spPr>
          <a:xfrm>
            <a:off x="266095" y="1825624"/>
            <a:ext cx="11696095" cy="4923519"/>
          </a:xfrm>
        </p:spPr>
        <p:txBody>
          <a:bodyPr>
            <a:normAutofit/>
          </a:bodyPr>
          <a:lstStyle/>
          <a:p>
            <a:r>
              <a:rPr lang="en-US" dirty="0"/>
              <a:t>These modifications seem to now prevent inadvertent assertion of the laser trigger output when:</a:t>
            </a:r>
          </a:p>
          <a:p>
            <a:pPr lvl="1"/>
            <a:r>
              <a:rPr lang="en-US" dirty="0"/>
              <a:t>VME power is turned on</a:t>
            </a:r>
          </a:p>
          <a:p>
            <a:pPr lvl="1"/>
            <a:r>
              <a:rPr lang="en-US" dirty="0"/>
              <a:t>VME power is turned off</a:t>
            </a:r>
          </a:p>
          <a:p>
            <a:pPr lvl="1"/>
            <a:r>
              <a:rPr lang="en-US" dirty="0"/>
              <a:t>A soft reboot is issued to the board</a:t>
            </a:r>
          </a:p>
          <a:p>
            <a:pPr lvl="1"/>
            <a:r>
              <a:rPr lang="en-US" dirty="0"/>
              <a:t>Gate array code is reloaded to the board</a:t>
            </a:r>
          </a:p>
          <a:p>
            <a:pPr marL="0" indent="0">
              <a:buNone/>
            </a:pPr>
            <a:endParaRPr lang="en-US" dirty="0"/>
          </a:p>
        </p:txBody>
      </p:sp>
    </p:spTree>
    <p:extLst>
      <p:ext uri="{BB962C8B-B14F-4D97-AF65-F5344CB8AC3E}">
        <p14:creationId xmlns:p14="http://schemas.microsoft.com/office/powerpoint/2010/main" val="2961259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900" y="160635"/>
            <a:ext cx="2971800" cy="6740308"/>
          </a:xfrm>
          <a:prstGeom prst="rect">
            <a:avLst/>
          </a:prstGeom>
        </p:spPr>
        <p:txBody>
          <a:bodyPr wrap="square">
            <a:spAutoFit/>
          </a:bodyPr>
          <a:lstStyle/>
          <a:p>
            <a:r>
              <a:rPr lang="en-US" b="1" dirty="0" smtClean="0"/>
              <a:t>V301 power up</a:t>
            </a:r>
          </a:p>
          <a:p>
            <a:r>
              <a:rPr lang="en-US" dirty="0" smtClean="0"/>
              <a:t>  Blue: +2.5V</a:t>
            </a:r>
          </a:p>
          <a:p>
            <a:r>
              <a:rPr lang="en-US" dirty="0" smtClean="0"/>
              <a:t>  Pink: +5V</a:t>
            </a:r>
          </a:p>
          <a:p>
            <a:r>
              <a:rPr lang="en-US" dirty="0"/>
              <a:t> </a:t>
            </a:r>
            <a:r>
              <a:rPr lang="en-US" dirty="0" smtClean="0"/>
              <a:t> Yellow: laser trigger output</a:t>
            </a:r>
          </a:p>
          <a:p>
            <a:r>
              <a:rPr lang="en-US" dirty="0"/>
              <a:t> </a:t>
            </a:r>
            <a:endParaRPr lang="en-US" dirty="0" smtClean="0"/>
          </a:p>
          <a:p>
            <a:r>
              <a:rPr lang="en-US" dirty="0" smtClean="0"/>
              <a:t>This is with:</a:t>
            </a:r>
          </a:p>
          <a:p>
            <a:r>
              <a:rPr lang="en-US" dirty="0" smtClean="0"/>
              <a:t>  100 </a:t>
            </a:r>
            <a:r>
              <a:rPr lang="en-US" dirty="0" err="1" smtClean="0"/>
              <a:t>uF</a:t>
            </a:r>
            <a:r>
              <a:rPr lang="en-US" dirty="0" smtClean="0"/>
              <a:t> cap installed at C226.</a:t>
            </a:r>
          </a:p>
          <a:p>
            <a:r>
              <a:rPr lang="en-US" dirty="0" smtClean="0"/>
              <a:t>  input and output power supplies both tied to +5V</a:t>
            </a:r>
          </a:p>
          <a:p>
            <a:endParaRPr lang="en-US" dirty="0"/>
          </a:p>
          <a:p>
            <a:r>
              <a:rPr lang="en-US" dirty="0" smtClean="0"/>
              <a:t>ADUM1400 enable pin is open so the outputs are always enabled.</a:t>
            </a:r>
          </a:p>
          <a:p>
            <a:endParaRPr lang="en-US" dirty="0"/>
          </a:p>
          <a:p>
            <a:r>
              <a:rPr lang="en-US" dirty="0" smtClean="0"/>
              <a:t>Note small glitch (with amplitude = ~0.5V) on laser trigger output when +5V goes above about 1.5V.  This glitch is not present when +2.5V is applied to the enable pin because the outputs are enabled after the +5V increases is above a </a:t>
            </a:r>
            <a:r>
              <a:rPr lang="en-US" smtClean="0"/>
              <a:t>reasonable level (&gt; ~1.5V).</a:t>
            </a:r>
            <a:endParaRPr lang="en-US" dirty="0" smtClean="0"/>
          </a:p>
        </p:txBody>
      </p:sp>
      <p:pic>
        <p:nvPicPr>
          <p:cNvPr id="2" name="Picture 1" descr="IMG_202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Tree>
    <p:extLst>
      <p:ext uri="{BB962C8B-B14F-4D97-AF65-F5344CB8AC3E}">
        <p14:creationId xmlns:p14="http://schemas.microsoft.com/office/powerpoint/2010/main" val="4237597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900" y="160635"/>
            <a:ext cx="2971800" cy="6463309"/>
          </a:xfrm>
          <a:prstGeom prst="rect">
            <a:avLst/>
          </a:prstGeom>
        </p:spPr>
        <p:txBody>
          <a:bodyPr wrap="square">
            <a:spAutoFit/>
          </a:bodyPr>
          <a:lstStyle/>
          <a:p>
            <a:r>
              <a:rPr lang="en-US" b="1" dirty="0" smtClean="0"/>
              <a:t>V301 power down</a:t>
            </a:r>
          </a:p>
          <a:p>
            <a:r>
              <a:rPr lang="en-US" dirty="0" smtClean="0"/>
              <a:t>  Blue: +2.5V</a:t>
            </a:r>
          </a:p>
          <a:p>
            <a:r>
              <a:rPr lang="en-US" dirty="0" smtClean="0"/>
              <a:t>  Pink: +5V</a:t>
            </a:r>
          </a:p>
          <a:p>
            <a:r>
              <a:rPr lang="en-US" dirty="0"/>
              <a:t> </a:t>
            </a:r>
            <a:r>
              <a:rPr lang="en-US" dirty="0" smtClean="0"/>
              <a:t> Yellow: laser trigger output</a:t>
            </a:r>
          </a:p>
          <a:p>
            <a:r>
              <a:rPr lang="en-US" dirty="0"/>
              <a:t> </a:t>
            </a:r>
            <a:endParaRPr lang="en-US" dirty="0" smtClean="0"/>
          </a:p>
          <a:p>
            <a:r>
              <a:rPr lang="en-US" dirty="0" smtClean="0"/>
              <a:t>This is with:</a:t>
            </a:r>
          </a:p>
          <a:p>
            <a:r>
              <a:rPr lang="en-US" dirty="0" smtClean="0"/>
              <a:t>  100 </a:t>
            </a:r>
            <a:r>
              <a:rPr lang="en-US" dirty="0" err="1" smtClean="0"/>
              <a:t>uF</a:t>
            </a:r>
            <a:r>
              <a:rPr lang="en-US" dirty="0" smtClean="0"/>
              <a:t> cap installed at C226.</a:t>
            </a:r>
          </a:p>
          <a:p>
            <a:r>
              <a:rPr lang="en-US" dirty="0" smtClean="0"/>
              <a:t>  input and output power supplies both tied to +5V</a:t>
            </a:r>
          </a:p>
          <a:p>
            <a:endParaRPr lang="en-US" dirty="0"/>
          </a:p>
          <a:p>
            <a:r>
              <a:rPr lang="en-US" dirty="0" smtClean="0"/>
              <a:t>ADUM1400 enable pin is open so the outputs are always enabled.</a:t>
            </a:r>
          </a:p>
          <a:p>
            <a:endParaRPr lang="en-US" dirty="0"/>
          </a:p>
          <a:p>
            <a:r>
              <a:rPr lang="en-US" dirty="0" smtClean="0"/>
              <a:t>Note small glitch (with amplitude = ~0.5V) on laser trigger output when +5V goes below about 1.5V.  This glitch is not present when +2.5V is applied to the enable pin because the outputs are disabled before the +5V decreases too </a:t>
            </a:r>
            <a:r>
              <a:rPr lang="en-US" dirty="0" err="1" smtClean="0"/>
              <a:t>signficantly</a:t>
            </a:r>
            <a:r>
              <a:rPr lang="en-US" dirty="0" smtClean="0"/>
              <a:t>.</a:t>
            </a:r>
          </a:p>
        </p:txBody>
      </p:sp>
      <p:pic>
        <p:nvPicPr>
          <p:cNvPr id="9" name="Picture 8" descr="IMG_202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Tree>
    <p:extLst>
      <p:ext uri="{BB962C8B-B14F-4D97-AF65-F5344CB8AC3E}">
        <p14:creationId xmlns:p14="http://schemas.microsoft.com/office/powerpoint/2010/main" val="4053868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ttachments.office.net/owa/michnoff@bnl.gov/service.svc/s/GetAttachmentThumbnail?id=AAMkAGU2NDExZmNjLTcyNWItNDM5Ny05OWIzLTI0NTgyYmE3MGMzNwBGAAAAAAD%2Bj7fsPezSEZcUAKDJtCa2BwB%2FPXM0q%2BbREZb1AKDJtCa2AAAA4xpsAACA%2BZ7tMxG5RqspeaVZsNGYAADqdyxaAAABEgAQAAEkVkfgXcZDmNCL%2BhoqIys%3D&amp;thumbnailType=2&amp;owa=outlook.office365.com&amp;scriptVer=2019042202.08&amp;X-OWA-CANARY=lo-lCueSFk6Qci7XejYnyABrzD5ZztYYq9pSKUQFAAsOc3Nv8hXmpIAd5PbaA83VH9ik5MhCu38.&amp;token=eyJhbGciOiJSUzI1NiIsImtpZCI6IjA2MDBGOUY2NzQ2MjA3MzdFNzM0MDRFMjg3QzQ1QTgxOENCN0NFQjgiLCJ4NXQiOiJCZ0Q1OW5SaUJ6Zm5OQVRpaDhSYWdZeTN6cmciLCJ0eXAiOiJKV1QifQ.eyJ2ZXIiOiJFeGNoYW5nZS5DYWxsYmFjay5WMSIsImFwcGN0eHNlbmRlciI6Ik93YURvd25sb2FkQDg5NTYxZTYwLWRjNzUtNGMyOC1hMWM5LTJlOGQ4ODcwMTk2YiIsImFwcGN0eCI6IntcIm1zZXhjaHByb3RcIjpcIm93YVwiLFwicHJpbWFyeXNpZFwiOlwiUy0xLTUtMjEtMjk1ODkwNjA3MC0zNjkwNDg3ODMzLTI3MzMzNDQ2MzEtMjE1Mjc0MlwiLFwicHVpZFwiOlwiMTE1Mzc2NTkzMjA4NzcwMzQ2NFwiLFwib2lkXCI6XCI2OTJhMGY5Ny1kMjlmLTRkMWMtOGMyMy0zYTAwMmUyNDZjZmVcIixcInNjb3BlXCI6XCJPd2FEb3dubG9hZFwifSIsIm5iZiI6MTU1NjczMTAyNSwiZXhwIjoxNTU2NzMxNjI1LCJpc3MiOiIwMDAwMDAwMi0wMDAwLTBmZjEtY2UwMC0wMDAwMDAwMDAwMDBAODk1NjFlNjAtZGM3NS00YzI4LWExYzktMmU4ZDg4NzAxOTZiIiwiYXVkIjoiMDAwMDAwMDItMDAwMC0wZmYxLWNlMDAtMDAwMDAwMDAwMDAwL2F0dGFjaG1lbnRzLm9mZmljZS5uZXRAODk1NjFlNjAtZGM3NS00YzI4LWExYzktMmU4ZDg4NzAxOTZiIn0.jD32dCTNR-sNAqs-5nryCj2OhkpTweDHGZEoS2CXtb9zv98Q34rC9B-N41YvvnoDIz3KRHJNOOY_JqrzNLsvXRcHwRLSt6wbdLL5tTiSGGcHruTLX7tPek_Ao4hAjIQHIShvFakGhfuSV1Ei7n0h4I7C_C-wcXg6c6vLdRSaAvy72U2TzsUe0qfL0rL_RaiRKq_DY88gqLFaSl25-wQwqAYRbebEF06CxC-7wK-5994oVIzE8TWLx-6Y9KVc3mXfTPeWpltQj2gjVM7Z-rhoA_vEraGOajPICTZQl9tGElvFqmw0imGLa7fjteT7f5j_8zJCRLTyUrkTw6LRy76mQw&amp;animation=true">
            <a:extLst>
              <a:ext uri="{FF2B5EF4-FFF2-40B4-BE49-F238E27FC236}">
                <a16:creationId xmlns:a16="http://schemas.microsoft.com/office/drawing/2014/main" xmlns="" id="{C5C15B52-3B3B-4685-B991-547D70DE95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1243" y="1078990"/>
            <a:ext cx="5946752" cy="44600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09331691-5D09-4FFD-ACEB-000D8E4ACC16}"/>
              </a:ext>
            </a:extLst>
          </p:cNvPr>
          <p:cNvSpPr txBox="1"/>
          <p:nvPr/>
        </p:nvSpPr>
        <p:spPr>
          <a:xfrm>
            <a:off x="6498643" y="2198415"/>
            <a:ext cx="4460065" cy="2585323"/>
          </a:xfrm>
          <a:prstGeom prst="rect">
            <a:avLst/>
          </a:prstGeom>
          <a:noFill/>
        </p:spPr>
        <p:txBody>
          <a:bodyPr wrap="square" rtlCol="0">
            <a:spAutoFit/>
          </a:bodyPr>
          <a:lstStyle/>
          <a:p>
            <a:r>
              <a:rPr lang="en-US" u="sng" dirty="0"/>
              <a:t>U12 ADUM1400 trigger driver modifications</a:t>
            </a:r>
          </a:p>
          <a:p>
            <a:pPr marL="342900" indent="-342900">
              <a:buAutoNum type="arabicPeriod"/>
            </a:pPr>
            <a:r>
              <a:rPr lang="en-US" dirty="0"/>
              <a:t>Add 2k resistor across U12 pins 6 &amp; 8</a:t>
            </a:r>
          </a:p>
          <a:p>
            <a:pPr marL="342900" indent="-342900">
              <a:buAutoNum type="arabicPeriod"/>
            </a:pPr>
            <a:r>
              <a:rPr lang="en-US" dirty="0"/>
              <a:t>Lift pin 1 of U12 off pad (VDD1, +2.5V)</a:t>
            </a:r>
          </a:p>
          <a:p>
            <a:pPr marL="342900" indent="-342900">
              <a:buAutoNum type="arabicPeriod"/>
            </a:pPr>
            <a:r>
              <a:rPr lang="en-US" dirty="0"/>
              <a:t>Solder jumper wire from U12 pin 16 (VDD2, +5V) to pin 1 (VDD1)</a:t>
            </a:r>
          </a:p>
          <a:p>
            <a:pPr marL="342900" indent="-342900">
              <a:buAutoNum type="arabicPeriod"/>
            </a:pPr>
            <a:r>
              <a:rPr lang="en-US" dirty="0"/>
              <a:t>Lift U12 pin 10 of U12 off pad (VE2)</a:t>
            </a:r>
          </a:p>
          <a:p>
            <a:pPr marL="342900" indent="-342900">
              <a:buAutoNum type="arabicPeriod"/>
            </a:pPr>
            <a:r>
              <a:rPr lang="en-US" dirty="0"/>
              <a:t>Solder jumper wire as shown to connect U12 pin 10 (VE2, output enable) to +2.5V.</a:t>
            </a:r>
          </a:p>
          <a:p>
            <a:pPr marL="342900" indent="-342900">
              <a:buAutoNum type="arabicPeriod"/>
            </a:pPr>
            <a:endParaRPr lang="en-US" dirty="0"/>
          </a:p>
        </p:txBody>
      </p:sp>
      <p:cxnSp>
        <p:nvCxnSpPr>
          <p:cNvPr id="6" name="Straight Arrow Connector 5">
            <a:extLst>
              <a:ext uri="{FF2B5EF4-FFF2-40B4-BE49-F238E27FC236}">
                <a16:creationId xmlns:a16="http://schemas.microsoft.com/office/drawing/2014/main" xmlns="" id="{027B0419-3A4A-49AF-BA00-83C8A38F267B}"/>
              </a:ext>
            </a:extLst>
          </p:cNvPr>
          <p:cNvCxnSpPr/>
          <p:nvPr/>
        </p:nvCxnSpPr>
        <p:spPr>
          <a:xfrm flipH="1">
            <a:off x="3612711" y="2641365"/>
            <a:ext cx="2885932" cy="91440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a:extLst>
              <a:ext uri="{FF2B5EF4-FFF2-40B4-BE49-F238E27FC236}">
                <a16:creationId xmlns:a16="http://schemas.microsoft.com/office/drawing/2014/main" xmlns="" id="{ADDC5DF4-1EDF-4C7F-B04D-037D1C06EE9E}"/>
              </a:ext>
            </a:extLst>
          </p:cNvPr>
          <p:cNvCxnSpPr>
            <a:cxnSpLocks/>
          </p:cNvCxnSpPr>
          <p:nvPr/>
        </p:nvCxnSpPr>
        <p:spPr>
          <a:xfrm flipH="1">
            <a:off x="3612711" y="2641365"/>
            <a:ext cx="2885933" cy="1130535"/>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xmlns="" id="{8BE5B9DF-6B9C-4872-B75F-6C38D3D10692}"/>
              </a:ext>
            </a:extLst>
          </p:cNvPr>
          <p:cNvCxnSpPr>
            <a:cxnSpLocks/>
          </p:cNvCxnSpPr>
          <p:nvPr/>
        </p:nvCxnSpPr>
        <p:spPr>
          <a:xfrm flipH="1">
            <a:off x="3686175" y="2971800"/>
            <a:ext cx="2686050" cy="1314432"/>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xmlns="" id="{450FE372-7CD9-4258-B0D7-6D8B3B0C912D}"/>
              </a:ext>
            </a:extLst>
          </p:cNvPr>
          <p:cNvCxnSpPr>
            <a:cxnSpLocks/>
          </p:cNvCxnSpPr>
          <p:nvPr/>
        </p:nvCxnSpPr>
        <p:spPr>
          <a:xfrm flipH="1" flipV="1">
            <a:off x="3218368" y="4363917"/>
            <a:ext cx="281221" cy="424206"/>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xmlns="" id="{E48ED34B-5318-486D-84F3-88CB890EC97F}"/>
              </a:ext>
            </a:extLst>
          </p:cNvPr>
          <p:cNvCxnSpPr>
            <a:cxnSpLocks/>
          </p:cNvCxnSpPr>
          <p:nvPr/>
        </p:nvCxnSpPr>
        <p:spPr>
          <a:xfrm flipH="1">
            <a:off x="3499589" y="3251854"/>
            <a:ext cx="2999054" cy="1536269"/>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xmlns="" id="{D50764D3-F521-4C25-A576-2E4CAA929D0D}"/>
              </a:ext>
            </a:extLst>
          </p:cNvPr>
          <p:cNvCxnSpPr>
            <a:cxnSpLocks/>
          </p:cNvCxnSpPr>
          <p:nvPr/>
        </p:nvCxnSpPr>
        <p:spPr>
          <a:xfrm flipV="1">
            <a:off x="2366207" y="3714750"/>
            <a:ext cx="275679" cy="45150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xmlns="" id="{8AE7C75C-4A41-4764-A3F6-2164A9C6913E}"/>
              </a:ext>
            </a:extLst>
          </p:cNvPr>
          <p:cNvCxnSpPr>
            <a:cxnSpLocks/>
          </p:cNvCxnSpPr>
          <p:nvPr/>
        </p:nvCxnSpPr>
        <p:spPr>
          <a:xfrm flipH="1">
            <a:off x="3358979" y="3835819"/>
            <a:ext cx="3013246" cy="139340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xmlns="" id="{C0796208-A29C-4E2E-9DC3-65BA801E9F7A}"/>
              </a:ext>
            </a:extLst>
          </p:cNvPr>
          <p:cNvCxnSpPr>
            <a:cxnSpLocks/>
          </p:cNvCxnSpPr>
          <p:nvPr/>
        </p:nvCxnSpPr>
        <p:spPr>
          <a:xfrm>
            <a:off x="2366207" y="4161355"/>
            <a:ext cx="992770" cy="106787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7" name="Straight Arrow Connector 26">
            <a:extLst>
              <a:ext uri="{FF2B5EF4-FFF2-40B4-BE49-F238E27FC236}">
                <a16:creationId xmlns:a16="http://schemas.microsoft.com/office/drawing/2014/main" xmlns="" id="{0DA965C7-6407-4A74-89AE-80B0258D4B75}"/>
              </a:ext>
            </a:extLst>
          </p:cNvPr>
          <p:cNvCxnSpPr>
            <a:cxnSpLocks/>
          </p:cNvCxnSpPr>
          <p:nvPr/>
        </p:nvCxnSpPr>
        <p:spPr>
          <a:xfrm flipV="1">
            <a:off x="2413526" y="3456904"/>
            <a:ext cx="657211" cy="170516"/>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xmlns="" id="{0FB0162A-0151-4D2A-B023-EFC464CAD623}"/>
              </a:ext>
            </a:extLst>
          </p:cNvPr>
          <p:cNvCxnSpPr>
            <a:cxnSpLocks/>
          </p:cNvCxnSpPr>
          <p:nvPr/>
        </p:nvCxnSpPr>
        <p:spPr>
          <a:xfrm>
            <a:off x="2148142" y="4161355"/>
            <a:ext cx="1203348" cy="1325045"/>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xmlns="" id="{5C4C19BE-84AA-4E5F-BEC3-9C1B3C55F2A1}"/>
              </a:ext>
            </a:extLst>
          </p:cNvPr>
          <p:cNvCxnSpPr>
            <a:cxnSpLocks/>
          </p:cNvCxnSpPr>
          <p:nvPr/>
        </p:nvCxnSpPr>
        <p:spPr>
          <a:xfrm flipH="1">
            <a:off x="2140654" y="3627420"/>
            <a:ext cx="272872" cy="533935"/>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xmlns="" id="{CC9311ED-4B5F-4897-B887-61DA5C7DE5B9}"/>
              </a:ext>
            </a:extLst>
          </p:cNvPr>
          <p:cNvCxnSpPr>
            <a:cxnSpLocks/>
          </p:cNvCxnSpPr>
          <p:nvPr/>
        </p:nvCxnSpPr>
        <p:spPr>
          <a:xfrm flipH="1">
            <a:off x="3350170" y="4092994"/>
            <a:ext cx="3013246" cy="1393406"/>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54396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tachments.office.net/owa/michnoff@bnl.gov/service.svc/s/GetAttachmentThumbnail?id=AAMkAGU2NDExZmNjLTcyNWItNDM5Ny05OWIzLTI0NTgyYmE3MGMzNwBGAAAAAAD%2Bj7fsPezSEZcUAKDJtCa2BwB%2FPXM0q%2BbREZb1AKDJtCa2AAAA4xpsAACA%2BZ7tMxG5RqspeaVZsNGYAADqdyxXAAABEgAQAB69RcYxyeVIoCQp39CzCQQ%3D&amp;thumbnailType=2&amp;owa=outlook.office365.com&amp;scriptVer=2019042202.08&amp;X-OWA-CANARY=smdQ8xBBWk-wTdRhRvMvKdBIXpRVztYYqbQRWio-mYvLF1qmIiYv9delZNZ-cZZjn8R2yrZFGc8.&amp;token=eyJhbGciOiJSUzI1NiIsImtpZCI6IjA2MDBGOUY2NzQ2MjA3MzdFNzM0MDRFMjg3QzQ1QTgxOENCN0NFQjgiLCJ4NXQiOiJCZ0Q1OW5SaUJ6Zm5OQVRpaDhSYWdZeTN6cmciLCJ0eXAiOiJKV1QifQ.eyJ2ZXIiOiJFeGNoYW5nZS5DYWxsYmFjay5WMSIsImFwcGN0eHNlbmRlciI6Ik93YURvd25sb2FkQDg5NTYxZTYwLWRjNzUtNGMyOC1hMWM5LTJlOGQ4ODcwMTk2YiIsImFwcGN0eCI6IntcIm1zZXhjaHByb3RcIjpcIm93YVwiLFwicHJpbWFyeXNpZFwiOlwiUy0xLTUtMjEtMjk1ODkwNjA3MC0zNjkwNDg3ODMzLTI3MzMzNDQ2MzEtMjE1Mjc0MlwiLFwicHVpZFwiOlwiMTE1Mzc2NTkzMjA4NzcwMzQ2NFwiLFwib2lkXCI6XCI2OTJhMGY5Ny1kMjlmLTRkMWMtOGMyMy0zYTAwMmUyNDZjZmVcIixcInNjb3BlXCI6XCJPd2FEb3dubG9hZFwifSIsIm5iZiI6MTU1NjcyOTUyNSwiZXhwIjoxNTU2NzMwMTI1LCJpc3MiOiIwMDAwMDAwMi0wMDAwLTBmZjEtY2UwMC0wMDAwMDAwMDAwMDBAODk1NjFlNjAtZGM3NS00YzI4LWExYzktMmU4ZDg4NzAxOTZiIiwiYXVkIjoiMDAwMDAwMDItMDAwMC0wZmYxLWNlMDAtMDAwMDAwMDAwMDAwL2F0dGFjaG1lbnRzLm9mZmljZS5uZXRAODk1NjFlNjAtZGM3NS00YzI4LWExYzktMmU4ZDg4NzAxOTZiIn0.IYJTt_rx7hRSE1IoC72V72d6KuS0sjmpFV-lEZl43qGlWfLpfvsxSkX48uGDjJk8o3tTPjkzQLr3XZPL50_8pWISBPsTTPOoGCLzPcb2UGT8E1ycsk_0Betj8Dql9FoAzt8gV7DgHGvbJIx8gbFQnfh_yZ1mZyzxjsqZfSmOnWlhACXwcb9OfC0DOTkbLz_MgK2VVpo9XVaWOMXc-laBvfQUX1B-jXQfHIBWQrtfQlN05EfXb5gfN04GXpPrM5yu8z9-j33EZyTPZKekMuDctOo2so5ssDCfQQdTjfe8Biv7OG8A2mMypS-pV3NPbtPoixLq14IYPyEIa2nGoX5QQQ&amp;animation=true">
            <a:extLst>
              <a:ext uri="{FF2B5EF4-FFF2-40B4-BE49-F238E27FC236}">
                <a16:creationId xmlns:a16="http://schemas.microsoft.com/office/drawing/2014/main" xmlns="" id="{14F7FC78-1923-4CF6-98C5-54CB3E668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474"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EE256A99-A366-441F-BF81-D504B17C15A8}"/>
              </a:ext>
            </a:extLst>
          </p:cNvPr>
          <p:cNvSpPr txBox="1"/>
          <p:nvPr/>
        </p:nvSpPr>
        <p:spPr>
          <a:xfrm>
            <a:off x="6375028" y="2668920"/>
            <a:ext cx="4799782" cy="3139321"/>
          </a:xfrm>
          <a:prstGeom prst="rect">
            <a:avLst/>
          </a:prstGeom>
          <a:noFill/>
        </p:spPr>
        <p:txBody>
          <a:bodyPr wrap="square" rtlCol="0">
            <a:spAutoFit/>
          </a:bodyPr>
          <a:lstStyle/>
          <a:p>
            <a:r>
              <a:rPr lang="en-US" u="sng" dirty="0"/>
              <a:t>U12 Modifications (5V regulator output)</a:t>
            </a:r>
          </a:p>
          <a:p>
            <a:pPr marL="342900" indent="-342900">
              <a:buAutoNum type="arabicPeriod"/>
            </a:pPr>
            <a:r>
              <a:rPr lang="en-US" dirty="0"/>
              <a:t>Remove C226 and C228</a:t>
            </a:r>
          </a:p>
          <a:p>
            <a:pPr marL="342900" indent="-342900">
              <a:buAutoNum type="arabicPeriod"/>
            </a:pPr>
            <a:r>
              <a:rPr lang="en-US" dirty="0"/>
              <a:t>Install 100 </a:t>
            </a:r>
            <a:r>
              <a:rPr lang="en-US" dirty="0" err="1"/>
              <a:t>uF</a:t>
            </a:r>
            <a:r>
              <a:rPr lang="en-US" dirty="0"/>
              <a:t>, 10V tantalum cap in place of C226 (+ is toward edge of board).  </a:t>
            </a:r>
          </a:p>
          <a:p>
            <a:endParaRPr lang="en-US" dirty="0"/>
          </a:p>
          <a:p>
            <a:pPr lvl="1"/>
            <a:r>
              <a:rPr lang="en-US" dirty="0"/>
              <a:t>A 6.3V 0603 100 </a:t>
            </a:r>
            <a:r>
              <a:rPr lang="en-US" dirty="0" err="1"/>
              <a:t>uF</a:t>
            </a:r>
            <a:r>
              <a:rPr lang="en-US" dirty="0"/>
              <a:t> cap like this from </a:t>
            </a:r>
            <a:r>
              <a:rPr lang="en-US" dirty="0" err="1"/>
              <a:t>digikey</a:t>
            </a:r>
            <a:r>
              <a:rPr lang="en-US" dirty="0"/>
              <a:t> may be acceptable:</a:t>
            </a:r>
          </a:p>
          <a:p>
            <a:pPr lvl="1"/>
            <a:r>
              <a:rPr lang="en-US" dirty="0"/>
              <a:t> </a:t>
            </a:r>
            <a:r>
              <a:rPr lang="en-US" dirty="0">
                <a:hlinkClick r:id="rId3"/>
              </a:rPr>
              <a:t>https://www.digikey.com/product-detail/en/avx-corporation/F980J107MMAAXE/478-9836-2-ND/5957626</a:t>
            </a:r>
            <a:endParaRPr lang="en-US" dirty="0"/>
          </a:p>
        </p:txBody>
      </p:sp>
      <p:cxnSp>
        <p:nvCxnSpPr>
          <p:cNvPr id="4" name="Straight Arrow Connector 3">
            <a:extLst>
              <a:ext uri="{FF2B5EF4-FFF2-40B4-BE49-F238E27FC236}">
                <a16:creationId xmlns:a16="http://schemas.microsoft.com/office/drawing/2014/main" xmlns="" id="{18EB2E71-3906-462F-9E5C-BD560ED00144}"/>
              </a:ext>
            </a:extLst>
          </p:cNvPr>
          <p:cNvCxnSpPr>
            <a:cxnSpLocks/>
          </p:cNvCxnSpPr>
          <p:nvPr/>
        </p:nvCxnSpPr>
        <p:spPr>
          <a:xfrm flipH="1">
            <a:off x="2464904" y="3091992"/>
            <a:ext cx="3946654" cy="777257"/>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5" name="Straight Arrow Connector 4">
            <a:extLst>
              <a:ext uri="{FF2B5EF4-FFF2-40B4-BE49-F238E27FC236}">
                <a16:creationId xmlns:a16="http://schemas.microsoft.com/office/drawing/2014/main" xmlns="" id="{07FA762C-92AA-4493-97CC-03016C7A31E8}"/>
              </a:ext>
            </a:extLst>
          </p:cNvPr>
          <p:cNvCxnSpPr>
            <a:cxnSpLocks/>
          </p:cNvCxnSpPr>
          <p:nvPr/>
        </p:nvCxnSpPr>
        <p:spPr>
          <a:xfrm flipH="1">
            <a:off x="2425148" y="3091992"/>
            <a:ext cx="3986410" cy="152970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xmlns="" id="{F7999422-50A4-4C98-9C0D-B58AA66167D9}"/>
              </a:ext>
            </a:extLst>
          </p:cNvPr>
          <p:cNvCxnSpPr/>
          <p:nvPr/>
        </p:nvCxnSpPr>
        <p:spPr>
          <a:xfrm>
            <a:off x="2067339" y="4880113"/>
            <a:ext cx="0" cy="2385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1471CFD2-0649-4C41-BC2D-8E800897F0A4}"/>
              </a:ext>
            </a:extLst>
          </p:cNvPr>
          <p:cNvCxnSpPr>
            <a:cxnSpLocks/>
          </p:cNvCxnSpPr>
          <p:nvPr/>
        </p:nvCxnSpPr>
        <p:spPr>
          <a:xfrm>
            <a:off x="1944756" y="5002695"/>
            <a:ext cx="2451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041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C385A13-4E9F-4858-8F4E-3AD921673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86" y="63709"/>
            <a:ext cx="9040008" cy="6780005"/>
          </a:xfrm>
          <a:prstGeom prst="rect">
            <a:avLst/>
          </a:prstGeom>
        </p:spPr>
      </p:pic>
      <p:cxnSp>
        <p:nvCxnSpPr>
          <p:cNvPr id="5" name="Straight Connector 4">
            <a:extLst>
              <a:ext uri="{FF2B5EF4-FFF2-40B4-BE49-F238E27FC236}">
                <a16:creationId xmlns:a16="http://schemas.microsoft.com/office/drawing/2014/main" xmlns="" id="{551E0F32-93AF-43AE-9D31-9999274A2185}"/>
              </a:ext>
            </a:extLst>
          </p:cNvPr>
          <p:cNvCxnSpPr/>
          <p:nvPr/>
        </p:nvCxnSpPr>
        <p:spPr>
          <a:xfrm flipH="1">
            <a:off x="4671482" y="3184264"/>
            <a:ext cx="96819" cy="118334"/>
          </a:xfrm>
          <a:prstGeom prst="line">
            <a:avLst/>
          </a:prstGeom>
        </p:spPr>
        <p:style>
          <a:lnRef idx="3">
            <a:schemeClr val="accent4"/>
          </a:lnRef>
          <a:fillRef idx="0">
            <a:schemeClr val="accent4"/>
          </a:fillRef>
          <a:effectRef idx="2">
            <a:schemeClr val="accent4"/>
          </a:effectRef>
          <a:fontRef idx="minor">
            <a:schemeClr val="tx1"/>
          </a:fontRef>
        </p:style>
      </p:cxnSp>
      <p:cxnSp>
        <p:nvCxnSpPr>
          <p:cNvPr id="6" name="Straight Connector 5">
            <a:extLst>
              <a:ext uri="{FF2B5EF4-FFF2-40B4-BE49-F238E27FC236}">
                <a16:creationId xmlns:a16="http://schemas.microsoft.com/office/drawing/2014/main" xmlns="" id="{66FE162F-A432-4335-A6DE-CB458051ECF8}"/>
              </a:ext>
            </a:extLst>
          </p:cNvPr>
          <p:cNvCxnSpPr>
            <a:cxnSpLocks/>
          </p:cNvCxnSpPr>
          <p:nvPr/>
        </p:nvCxnSpPr>
        <p:spPr>
          <a:xfrm>
            <a:off x="4669690" y="3184264"/>
            <a:ext cx="80374" cy="118334"/>
          </a:xfrm>
          <a:prstGeom prst="line">
            <a:avLst/>
          </a:prstGeom>
        </p:spPr>
        <p:style>
          <a:lnRef idx="3">
            <a:schemeClr val="accent4"/>
          </a:lnRef>
          <a:fillRef idx="0">
            <a:schemeClr val="accent4"/>
          </a:fillRef>
          <a:effectRef idx="2">
            <a:schemeClr val="accent4"/>
          </a:effectRef>
          <a:fontRef idx="minor">
            <a:schemeClr val="tx1"/>
          </a:fontRef>
        </p:style>
      </p:cxnSp>
      <p:cxnSp>
        <p:nvCxnSpPr>
          <p:cNvPr id="8" name="Straight Connector 7">
            <a:extLst>
              <a:ext uri="{FF2B5EF4-FFF2-40B4-BE49-F238E27FC236}">
                <a16:creationId xmlns:a16="http://schemas.microsoft.com/office/drawing/2014/main" xmlns="" id="{D5C4CBBA-3120-4EE7-8CA1-938BB1DDEE5F}"/>
              </a:ext>
            </a:extLst>
          </p:cNvPr>
          <p:cNvCxnSpPr>
            <a:cxnSpLocks/>
          </p:cNvCxnSpPr>
          <p:nvPr/>
        </p:nvCxnSpPr>
        <p:spPr>
          <a:xfrm flipH="1">
            <a:off x="4927845" y="3243431"/>
            <a:ext cx="1" cy="99844"/>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0" name="Straight Connector 9">
            <a:extLst>
              <a:ext uri="{FF2B5EF4-FFF2-40B4-BE49-F238E27FC236}">
                <a16:creationId xmlns:a16="http://schemas.microsoft.com/office/drawing/2014/main" xmlns="" id="{D618BD0B-68C2-41F7-98A7-4A174E162689}"/>
              </a:ext>
            </a:extLst>
          </p:cNvPr>
          <p:cNvCxnSpPr>
            <a:cxnSpLocks/>
          </p:cNvCxnSpPr>
          <p:nvPr/>
        </p:nvCxnSpPr>
        <p:spPr>
          <a:xfrm flipH="1">
            <a:off x="4829836" y="3134342"/>
            <a:ext cx="1" cy="366096"/>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2" name="Straight Connector 11">
            <a:extLst>
              <a:ext uri="{FF2B5EF4-FFF2-40B4-BE49-F238E27FC236}">
                <a16:creationId xmlns:a16="http://schemas.microsoft.com/office/drawing/2014/main" xmlns="" id="{BBB8D693-D96A-4878-97EA-782519C8A58B}"/>
              </a:ext>
            </a:extLst>
          </p:cNvPr>
          <p:cNvCxnSpPr>
            <a:cxnSpLocks/>
          </p:cNvCxnSpPr>
          <p:nvPr/>
        </p:nvCxnSpPr>
        <p:spPr>
          <a:xfrm>
            <a:off x="4829838" y="3490914"/>
            <a:ext cx="30491" cy="38100"/>
          </a:xfrm>
          <a:prstGeom prst="line">
            <a:avLst/>
          </a:prstGeom>
          <a:ln w="635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4" name="Straight Connector 13">
            <a:extLst>
              <a:ext uri="{FF2B5EF4-FFF2-40B4-BE49-F238E27FC236}">
                <a16:creationId xmlns:a16="http://schemas.microsoft.com/office/drawing/2014/main" xmlns="" id="{68362EDE-E118-42E9-A271-5E4D9038576B}"/>
              </a:ext>
            </a:extLst>
          </p:cNvPr>
          <p:cNvCxnSpPr>
            <a:cxnSpLocks/>
          </p:cNvCxnSpPr>
          <p:nvPr/>
        </p:nvCxnSpPr>
        <p:spPr>
          <a:xfrm>
            <a:off x="4822212" y="3567114"/>
            <a:ext cx="30491" cy="38100"/>
          </a:xfrm>
          <a:prstGeom prst="line">
            <a:avLst/>
          </a:prstGeom>
          <a:ln w="635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6" name="Straight Connector 15">
            <a:extLst>
              <a:ext uri="{FF2B5EF4-FFF2-40B4-BE49-F238E27FC236}">
                <a16:creationId xmlns:a16="http://schemas.microsoft.com/office/drawing/2014/main" xmlns="" id="{6442BEC4-CC63-4DA5-B476-43B40CF2FFD0}"/>
              </a:ext>
            </a:extLst>
          </p:cNvPr>
          <p:cNvCxnSpPr>
            <a:cxnSpLocks/>
          </p:cNvCxnSpPr>
          <p:nvPr/>
        </p:nvCxnSpPr>
        <p:spPr>
          <a:xfrm flipV="1">
            <a:off x="4822212" y="3529015"/>
            <a:ext cx="38114" cy="38099"/>
          </a:xfrm>
          <a:prstGeom prst="line">
            <a:avLst/>
          </a:prstGeom>
          <a:ln w="635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8" name="Straight Connector 17">
            <a:extLst>
              <a:ext uri="{FF2B5EF4-FFF2-40B4-BE49-F238E27FC236}">
                <a16:creationId xmlns:a16="http://schemas.microsoft.com/office/drawing/2014/main" xmlns="" id="{079B8396-326E-40B2-A9BB-F5BFBAD86BDD}"/>
              </a:ext>
            </a:extLst>
          </p:cNvPr>
          <p:cNvCxnSpPr>
            <a:cxnSpLocks/>
          </p:cNvCxnSpPr>
          <p:nvPr/>
        </p:nvCxnSpPr>
        <p:spPr>
          <a:xfrm flipV="1">
            <a:off x="4822211" y="3605214"/>
            <a:ext cx="30491" cy="38099"/>
          </a:xfrm>
          <a:prstGeom prst="line">
            <a:avLst/>
          </a:prstGeom>
          <a:ln w="6350">
            <a:solidFill>
              <a:srgbClr val="FF0000"/>
            </a:solidFill>
          </a:ln>
        </p:spPr>
        <p:style>
          <a:lnRef idx="3">
            <a:schemeClr val="accent4"/>
          </a:lnRef>
          <a:fillRef idx="0">
            <a:schemeClr val="accent4"/>
          </a:fillRef>
          <a:effectRef idx="2">
            <a:schemeClr val="accent4"/>
          </a:effectRef>
          <a:fontRef idx="minor">
            <a:schemeClr val="tx1"/>
          </a:fontRef>
        </p:style>
      </p:cxnSp>
      <p:sp>
        <p:nvSpPr>
          <p:cNvPr id="23" name="TextBox 22">
            <a:extLst>
              <a:ext uri="{FF2B5EF4-FFF2-40B4-BE49-F238E27FC236}">
                <a16:creationId xmlns:a16="http://schemas.microsoft.com/office/drawing/2014/main" xmlns="" id="{13B085A1-9761-481B-AC1F-38FB57C18F6E}"/>
              </a:ext>
            </a:extLst>
          </p:cNvPr>
          <p:cNvSpPr txBox="1"/>
          <p:nvPr/>
        </p:nvSpPr>
        <p:spPr>
          <a:xfrm>
            <a:off x="4613532" y="3447681"/>
            <a:ext cx="314313" cy="215444"/>
          </a:xfrm>
          <a:prstGeom prst="rect">
            <a:avLst/>
          </a:prstGeom>
          <a:noFill/>
        </p:spPr>
        <p:txBody>
          <a:bodyPr wrap="square" rtlCol="0">
            <a:spAutoFit/>
          </a:bodyPr>
          <a:lstStyle/>
          <a:p>
            <a:r>
              <a:rPr lang="en-US" sz="800" dirty="0">
                <a:solidFill>
                  <a:srgbClr val="FF0000"/>
                </a:solidFill>
              </a:rPr>
              <a:t>2k</a:t>
            </a:r>
          </a:p>
        </p:txBody>
      </p:sp>
      <p:cxnSp>
        <p:nvCxnSpPr>
          <p:cNvPr id="24" name="Straight Connector 23">
            <a:extLst>
              <a:ext uri="{FF2B5EF4-FFF2-40B4-BE49-F238E27FC236}">
                <a16:creationId xmlns:a16="http://schemas.microsoft.com/office/drawing/2014/main" xmlns="" id="{B9375BE8-B427-4CC1-9B49-E74A6228FE8E}"/>
              </a:ext>
            </a:extLst>
          </p:cNvPr>
          <p:cNvCxnSpPr>
            <a:cxnSpLocks/>
          </p:cNvCxnSpPr>
          <p:nvPr/>
        </p:nvCxnSpPr>
        <p:spPr>
          <a:xfrm flipH="1">
            <a:off x="4825524" y="3637610"/>
            <a:ext cx="1" cy="87037"/>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6" name="Straight Connector 25">
            <a:extLst>
              <a:ext uri="{FF2B5EF4-FFF2-40B4-BE49-F238E27FC236}">
                <a16:creationId xmlns:a16="http://schemas.microsoft.com/office/drawing/2014/main" xmlns="" id="{ABC0D6C2-B2E5-4C09-A66C-868A7487A5F7}"/>
              </a:ext>
            </a:extLst>
          </p:cNvPr>
          <p:cNvCxnSpPr>
            <a:cxnSpLocks/>
          </p:cNvCxnSpPr>
          <p:nvPr/>
        </p:nvCxnSpPr>
        <p:spPr>
          <a:xfrm>
            <a:off x="4822212" y="3715905"/>
            <a:ext cx="133367"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
        <p:nvSpPr>
          <p:cNvPr id="28" name="TextBox 27">
            <a:extLst>
              <a:ext uri="{FF2B5EF4-FFF2-40B4-BE49-F238E27FC236}">
                <a16:creationId xmlns:a16="http://schemas.microsoft.com/office/drawing/2014/main" xmlns="" id="{189A902B-E529-4DFF-A001-A0DB2994A0F6}"/>
              </a:ext>
            </a:extLst>
          </p:cNvPr>
          <p:cNvSpPr txBox="1"/>
          <p:nvPr/>
        </p:nvSpPr>
        <p:spPr>
          <a:xfrm>
            <a:off x="9189694" y="665922"/>
            <a:ext cx="2852620" cy="1477328"/>
          </a:xfrm>
          <a:prstGeom prst="rect">
            <a:avLst/>
          </a:prstGeom>
          <a:noFill/>
        </p:spPr>
        <p:txBody>
          <a:bodyPr wrap="square" rtlCol="0">
            <a:spAutoFit/>
          </a:bodyPr>
          <a:lstStyle/>
          <a:p>
            <a:r>
              <a:rPr lang="en-US" dirty="0"/>
              <a:t>Schematic representation of modifications</a:t>
            </a:r>
          </a:p>
          <a:p>
            <a:pPr marL="285750" indent="-285750">
              <a:buFontTx/>
              <a:buChar char="-"/>
            </a:pPr>
            <a:r>
              <a:rPr lang="en-US" dirty="0"/>
              <a:t>Yellow x is disconnect</a:t>
            </a:r>
          </a:p>
          <a:p>
            <a:pPr marL="285750" indent="-285750">
              <a:buFontTx/>
              <a:buChar char="-"/>
            </a:pPr>
            <a:r>
              <a:rPr lang="en-US" dirty="0"/>
              <a:t>Red markings are additions</a:t>
            </a:r>
          </a:p>
        </p:txBody>
      </p:sp>
    </p:spTree>
    <p:extLst>
      <p:ext uri="{BB962C8B-B14F-4D97-AF65-F5344CB8AC3E}">
        <p14:creationId xmlns:p14="http://schemas.microsoft.com/office/powerpoint/2010/main" val="4026438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ttachments.office.net/owa/michnoff@bnl.gov/service.svc/s/GetAttachmentThumbnail?id=AAMkAGU2NDExZmNjLTcyNWItNDM5Ny05OWIzLTI0NTgyYmE3MGMzNwBGAAAAAAD%2Bj7fsPezSEZcUAKDJtCa2BwB%2FPXM0q%2BbREZb1AKDJtCa2AAAA4xpsAACA%2BZ7tMxG5RqspeaVZsNGYAADqdyxYAAABEgAQAEP%2BLi8lkIJBkyFhx2PSwPc%3D&amp;thumbnailType=2&amp;owa=outlook.office365.com&amp;scriptVer=2019042202.08&amp;X-OWA-CANARY=Ox61zDHMeUWvPhN1TEwdVWC3E2RYztYYAzhUrSPEKPSdzKHi0uyTvJ6nb-MZUUYmk2Z0dxCi6sE.&amp;token=eyJhbGciOiJSUzI1NiIsImtpZCI6IjA2MDBGOUY2NzQ2MjA3MzdFNzM0MDRFMjg3QzQ1QTgxOENCN0NFQjgiLCJ4NXQiOiJCZ0Q1OW5SaUJ6Zm5OQVRpaDhSYWdZeTN6cmciLCJ0eXAiOiJKV1QifQ.eyJ2ZXIiOiJFeGNoYW5nZS5DYWxsYmFjay5WMSIsImFwcGN0eHNlbmRlciI6Ik93YURvd25sb2FkQDg5NTYxZTYwLWRjNzUtNGMyOC1hMWM5LTJlOGQ4ODcwMTk2YiIsImFwcGN0eCI6IntcIm1zZXhjaHByb3RcIjpcIm93YVwiLFwicHJpbWFyeXNpZFwiOlwiUy0xLTUtMjEtMjk1ODkwNjA3MC0zNjkwNDg3ODMzLTI3MzMzNDQ2MzEtMjE1Mjc0MlwiLFwicHVpZFwiOlwiMTE1Mzc2NTkzMjA4NzcwMzQ2NFwiLFwib2lkXCI6XCI2OTJhMGY5Ny1kMjlmLTRkMWMtOGMyMy0zYTAwMmUyNDZjZmVcIixcInNjb3BlXCI6XCJPd2FEb3dubG9hZFwifSIsIm5iZiI6MTU1NjczMDcyNSwiZXhwIjoxNTU2NzMxMzI1LCJpc3MiOiIwMDAwMDAwMi0wMDAwLTBmZjEtY2UwMC0wMDAwMDAwMDAwMDBAODk1NjFlNjAtZGM3NS00YzI4LWExYzktMmU4ZDg4NzAxOTZiIiwiYXVkIjoiMDAwMDAwMDItMDAwMC0wZmYxLWNlMDAtMDAwMDAwMDAwMDAwL2F0dGFjaG1lbnRzLm9mZmljZS5uZXRAODk1NjFlNjAtZGM3NS00YzI4LWExYzktMmU4ZDg4NzAxOTZiIn0.Z2YbCSBDZpWf8hqXavgx80hF_mHgV6eTSoBroovuMWvxHUNCYMWOnRuYRXcw_SGE_Njp3Iv1bYwt6TDwSYSIhUqfpVp_dpyQYZHbOOF-v6Wd62jgoG89RjUAnimOmR36yrSwwnHT045k8b_T8vdJrGAQCY3DLk3qRbuaOuV9mfEG42AQISHxkNaD-wf6SRsxpLuhzeJBzgGXfzXXrW_ZF59RWJTKUezqUVBra4YuwlArZAWIRatgI_Lrn8oRqTRnLGeTOCt6_b2Llcug7cpnDyDXsCCuY4V3aWhByqFz7OvJOYtodpIrPiMhRrYAfzLvYRoD5l4ZhpaPTlEegxzUkQ&amp;animation=true">
            <a:extLst>
              <a:ext uri="{FF2B5EF4-FFF2-40B4-BE49-F238E27FC236}">
                <a16:creationId xmlns:a16="http://schemas.microsoft.com/office/drawing/2014/main" xmlns="" id="{DD2B9B9C-48A7-4E98-9A7C-F339E5BB1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277190" y="76200"/>
            <a:ext cx="51435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xmlns="" id="{0FDFD290-011C-4229-9003-43BED19CCA30}"/>
              </a:ext>
            </a:extLst>
          </p:cNvPr>
          <p:cNvCxnSpPr>
            <a:cxnSpLocks/>
          </p:cNvCxnSpPr>
          <p:nvPr/>
        </p:nvCxnSpPr>
        <p:spPr>
          <a:xfrm flipH="1">
            <a:off x="5813448" y="2778923"/>
            <a:ext cx="96819" cy="118334"/>
          </a:xfrm>
          <a:prstGeom prst="line">
            <a:avLst/>
          </a:prstGeom>
        </p:spPr>
        <p:style>
          <a:lnRef idx="3">
            <a:schemeClr val="accent4"/>
          </a:lnRef>
          <a:fillRef idx="0">
            <a:schemeClr val="accent4"/>
          </a:fillRef>
          <a:effectRef idx="2">
            <a:schemeClr val="accent4"/>
          </a:effectRef>
          <a:fontRef idx="minor">
            <a:schemeClr val="tx1"/>
          </a:fontRef>
        </p:style>
      </p:cxnSp>
      <p:cxnSp>
        <p:nvCxnSpPr>
          <p:cNvPr id="4" name="Straight Connector 3">
            <a:extLst>
              <a:ext uri="{FF2B5EF4-FFF2-40B4-BE49-F238E27FC236}">
                <a16:creationId xmlns:a16="http://schemas.microsoft.com/office/drawing/2014/main" xmlns="" id="{DA87734F-B97A-49D9-BB64-EF05F093400B}"/>
              </a:ext>
            </a:extLst>
          </p:cNvPr>
          <p:cNvCxnSpPr>
            <a:cxnSpLocks/>
          </p:cNvCxnSpPr>
          <p:nvPr/>
        </p:nvCxnSpPr>
        <p:spPr>
          <a:xfrm>
            <a:off x="5811656" y="2778923"/>
            <a:ext cx="80374" cy="118334"/>
          </a:xfrm>
          <a:prstGeom prst="line">
            <a:avLst/>
          </a:prstGeom>
        </p:spPr>
        <p:style>
          <a:lnRef idx="3">
            <a:schemeClr val="accent4"/>
          </a:lnRef>
          <a:fillRef idx="0">
            <a:schemeClr val="accent4"/>
          </a:fillRef>
          <a:effectRef idx="2">
            <a:schemeClr val="accent4"/>
          </a:effectRef>
          <a:fontRef idx="minor">
            <a:schemeClr val="tx1"/>
          </a:fontRef>
        </p:style>
      </p:cxnSp>
      <p:sp>
        <p:nvSpPr>
          <p:cNvPr id="11" name="TextBox 10">
            <a:extLst>
              <a:ext uri="{FF2B5EF4-FFF2-40B4-BE49-F238E27FC236}">
                <a16:creationId xmlns:a16="http://schemas.microsoft.com/office/drawing/2014/main" xmlns="" id="{310A58F8-60AF-45CD-AAD6-79934D564AB6}"/>
              </a:ext>
            </a:extLst>
          </p:cNvPr>
          <p:cNvSpPr txBox="1"/>
          <p:nvPr/>
        </p:nvSpPr>
        <p:spPr>
          <a:xfrm>
            <a:off x="5237769" y="2622646"/>
            <a:ext cx="555650" cy="215444"/>
          </a:xfrm>
          <a:prstGeom prst="rect">
            <a:avLst/>
          </a:prstGeom>
          <a:noFill/>
        </p:spPr>
        <p:txBody>
          <a:bodyPr wrap="square" rtlCol="0">
            <a:spAutoFit/>
          </a:bodyPr>
          <a:lstStyle/>
          <a:p>
            <a:r>
              <a:rPr lang="en-US" sz="800" dirty="0">
                <a:solidFill>
                  <a:srgbClr val="FF0000"/>
                </a:solidFill>
              </a:rPr>
              <a:t>100uF</a:t>
            </a:r>
          </a:p>
        </p:txBody>
      </p:sp>
      <p:cxnSp>
        <p:nvCxnSpPr>
          <p:cNvPr id="16" name="Straight Connector 15">
            <a:extLst>
              <a:ext uri="{FF2B5EF4-FFF2-40B4-BE49-F238E27FC236}">
                <a16:creationId xmlns:a16="http://schemas.microsoft.com/office/drawing/2014/main" xmlns="" id="{12CE50B1-E622-436B-A4CB-1B59544B568F}"/>
              </a:ext>
            </a:extLst>
          </p:cNvPr>
          <p:cNvCxnSpPr>
            <a:cxnSpLocks/>
          </p:cNvCxnSpPr>
          <p:nvPr/>
        </p:nvCxnSpPr>
        <p:spPr>
          <a:xfrm flipH="1">
            <a:off x="5570560" y="4336261"/>
            <a:ext cx="96819" cy="118334"/>
          </a:xfrm>
          <a:prstGeom prst="line">
            <a:avLst/>
          </a:prstGeom>
        </p:spPr>
        <p:style>
          <a:lnRef idx="3">
            <a:schemeClr val="accent4"/>
          </a:lnRef>
          <a:fillRef idx="0">
            <a:schemeClr val="accent4"/>
          </a:fillRef>
          <a:effectRef idx="2">
            <a:schemeClr val="accent4"/>
          </a:effectRef>
          <a:fontRef idx="minor">
            <a:schemeClr val="tx1"/>
          </a:fontRef>
        </p:style>
      </p:cxnSp>
      <p:cxnSp>
        <p:nvCxnSpPr>
          <p:cNvPr id="17" name="Straight Connector 16">
            <a:extLst>
              <a:ext uri="{FF2B5EF4-FFF2-40B4-BE49-F238E27FC236}">
                <a16:creationId xmlns:a16="http://schemas.microsoft.com/office/drawing/2014/main" xmlns="" id="{4B21F1DA-6FE2-4434-B58A-5C7F35564EF0}"/>
              </a:ext>
            </a:extLst>
          </p:cNvPr>
          <p:cNvCxnSpPr>
            <a:cxnSpLocks/>
          </p:cNvCxnSpPr>
          <p:nvPr/>
        </p:nvCxnSpPr>
        <p:spPr>
          <a:xfrm>
            <a:off x="5568768" y="4336261"/>
            <a:ext cx="80374" cy="118334"/>
          </a:xfrm>
          <a:prstGeom prst="line">
            <a:avLst/>
          </a:prstGeom>
        </p:spPr>
        <p:style>
          <a:lnRef idx="3">
            <a:schemeClr val="accent4"/>
          </a:lnRef>
          <a:fillRef idx="0">
            <a:schemeClr val="accent4"/>
          </a:fillRef>
          <a:effectRef idx="2">
            <a:schemeClr val="accent4"/>
          </a:effectRef>
          <a:fontRef idx="minor">
            <a:schemeClr val="tx1"/>
          </a:fontRef>
        </p:style>
      </p:cxnSp>
      <p:sp>
        <p:nvSpPr>
          <p:cNvPr id="18" name="TextBox 17">
            <a:extLst>
              <a:ext uri="{FF2B5EF4-FFF2-40B4-BE49-F238E27FC236}">
                <a16:creationId xmlns:a16="http://schemas.microsoft.com/office/drawing/2014/main" xmlns="" id="{EA97E343-4C7E-4542-BDA2-99E30CC71EB2}"/>
              </a:ext>
            </a:extLst>
          </p:cNvPr>
          <p:cNvSpPr txBox="1"/>
          <p:nvPr/>
        </p:nvSpPr>
        <p:spPr>
          <a:xfrm>
            <a:off x="7758629" y="1419929"/>
            <a:ext cx="2852620" cy="1477328"/>
          </a:xfrm>
          <a:prstGeom prst="rect">
            <a:avLst/>
          </a:prstGeom>
          <a:noFill/>
        </p:spPr>
        <p:txBody>
          <a:bodyPr wrap="square" rtlCol="0">
            <a:spAutoFit/>
          </a:bodyPr>
          <a:lstStyle/>
          <a:p>
            <a:r>
              <a:rPr lang="en-US" dirty="0"/>
              <a:t>Schematic representation of modifications</a:t>
            </a:r>
          </a:p>
          <a:p>
            <a:pPr marL="285750" indent="-285750">
              <a:buFontTx/>
              <a:buChar char="-"/>
            </a:pPr>
            <a:r>
              <a:rPr lang="en-US" dirty="0"/>
              <a:t>Yellow x is disconnect</a:t>
            </a:r>
          </a:p>
          <a:p>
            <a:pPr marL="285750" indent="-285750">
              <a:buFontTx/>
              <a:buChar char="-"/>
            </a:pPr>
            <a:r>
              <a:rPr lang="en-US" dirty="0"/>
              <a:t>Red markings are additions</a:t>
            </a:r>
          </a:p>
        </p:txBody>
      </p:sp>
    </p:spTree>
    <p:extLst>
      <p:ext uri="{BB962C8B-B14F-4D97-AF65-F5344CB8AC3E}">
        <p14:creationId xmlns:p14="http://schemas.microsoft.com/office/powerpoint/2010/main" val="237304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722EA-A4C6-4FFE-A369-CAB7CDD4F71A}"/>
              </a:ext>
            </a:extLst>
          </p:cNvPr>
          <p:cNvSpPr>
            <a:spLocks noGrp="1"/>
          </p:cNvSpPr>
          <p:nvPr>
            <p:ph type="title"/>
          </p:nvPr>
        </p:nvSpPr>
        <p:spPr/>
        <p:txBody>
          <a:bodyPr/>
          <a:lstStyle/>
          <a:p>
            <a:r>
              <a:rPr lang="en-US" dirty="0"/>
              <a:t>Reason for changes to U12 ADUM1400CRWZ </a:t>
            </a:r>
          </a:p>
        </p:txBody>
      </p:sp>
      <p:sp>
        <p:nvSpPr>
          <p:cNvPr id="3" name="Content Placeholder 2">
            <a:extLst>
              <a:ext uri="{FF2B5EF4-FFF2-40B4-BE49-F238E27FC236}">
                <a16:creationId xmlns:a16="http://schemas.microsoft.com/office/drawing/2014/main" xmlns="" id="{4F072912-77B5-481A-A8DB-0BC51C53268E}"/>
              </a:ext>
            </a:extLst>
          </p:cNvPr>
          <p:cNvSpPr>
            <a:spLocks noGrp="1"/>
          </p:cNvSpPr>
          <p:nvPr>
            <p:ph idx="1"/>
          </p:nvPr>
        </p:nvSpPr>
        <p:spPr/>
        <p:txBody>
          <a:bodyPr/>
          <a:lstStyle/>
          <a:p>
            <a:r>
              <a:rPr lang="en-US" dirty="0"/>
              <a:t>U12 is a quad-channel digital isolator used as an off-board driver for the bunch pattern generator laser trigger, </a:t>
            </a:r>
            <a:r>
              <a:rPr lang="en-US" dirty="0" err="1"/>
              <a:t>bpm</a:t>
            </a:r>
            <a:r>
              <a:rPr lang="en-US" dirty="0"/>
              <a:t> trigger and other triggers</a:t>
            </a:r>
          </a:p>
          <a:p>
            <a:r>
              <a:rPr lang="en-US" dirty="0"/>
              <a:t>On VME power cycles the laser trigger and other outputs were found to go high for more than 1 sec</a:t>
            </a:r>
          </a:p>
          <a:p>
            <a:r>
              <a:rPr lang="en-US" dirty="0"/>
              <a:t>On soft reboot of the bunch pattern generator firmware, the laser trigger and other outputs were found to go high for 0.5 sec  </a:t>
            </a:r>
          </a:p>
        </p:txBody>
      </p:sp>
    </p:spTree>
    <p:extLst>
      <p:ext uri="{BB962C8B-B14F-4D97-AF65-F5344CB8AC3E}">
        <p14:creationId xmlns:p14="http://schemas.microsoft.com/office/powerpoint/2010/main" val="4155463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722EA-A4C6-4FFE-A369-CAB7CDD4F71A}"/>
              </a:ext>
            </a:extLst>
          </p:cNvPr>
          <p:cNvSpPr>
            <a:spLocks noGrp="1"/>
          </p:cNvSpPr>
          <p:nvPr>
            <p:ph type="title"/>
          </p:nvPr>
        </p:nvSpPr>
        <p:spPr/>
        <p:txBody>
          <a:bodyPr/>
          <a:lstStyle/>
          <a:p>
            <a:r>
              <a:rPr lang="en-US" dirty="0"/>
              <a:t>Explanation of problems and solutions</a:t>
            </a:r>
          </a:p>
        </p:txBody>
      </p:sp>
      <p:sp>
        <p:nvSpPr>
          <p:cNvPr id="3" name="Content Placeholder 2">
            <a:extLst>
              <a:ext uri="{FF2B5EF4-FFF2-40B4-BE49-F238E27FC236}">
                <a16:creationId xmlns:a16="http://schemas.microsoft.com/office/drawing/2014/main" xmlns="" id="{4F072912-77B5-481A-A8DB-0BC51C53268E}"/>
              </a:ext>
            </a:extLst>
          </p:cNvPr>
          <p:cNvSpPr>
            <a:spLocks noGrp="1"/>
          </p:cNvSpPr>
          <p:nvPr>
            <p:ph idx="1"/>
          </p:nvPr>
        </p:nvSpPr>
        <p:spPr/>
        <p:txBody>
          <a:bodyPr>
            <a:normAutofit/>
          </a:bodyPr>
          <a:lstStyle/>
          <a:p>
            <a:r>
              <a:rPr lang="en-US" dirty="0"/>
              <a:t>Problem 1:</a:t>
            </a:r>
          </a:p>
          <a:p>
            <a:pPr lvl="1"/>
            <a:r>
              <a:rPr lang="en-US" dirty="0"/>
              <a:t>On power up and gate array code loading, the </a:t>
            </a:r>
            <a:r>
              <a:rPr lang="en-US" dirty="0" err="1"/>
              <a:t>zynq</a:t>
            </a:r>
            <a:r>
              <a:rPr lang="en-US" dirty="0"/>
              <a:t> gate array outputs to the ADUM1400 are in an un-programmed state and were found to float high (due to an external hardware connection that enables an internal soft-</a:t>
            </a:r>
            <a:r>
              <a:rPr lang="en-US" dirty="0" err="1"/>
              <a:t>pullup</a:t>
            </a:r>
            <a:r>
              <a:rPr lang="en-US" dirty="0"/>
              <a:t>)</a:t>
            </a:r>
          </a:p>
          <a:p>
            <a:r>
              <a:rPr lang="en-US" dirty="0"/>
              <a:t>Solution:</a:t>
            </a:r>
          </a:p>
          <a:p>
            <a:pPr lvl="1"/>
            <a:r>
              <a:rPr lang="en-US" dirty="0"/>
              <a:t>This problem was resolved by installing the external 2k pull-down resistor, which forces the outputs to a logic low during the un-programmed state.</a:t>
            </a:r>
          </a:p>
        </p:txBody>
      </p:sp>
    </p:spTree>
    <p:extLst>
      <p:ext uri="{BB962C8B-B14F-4D97-AF65-F5344CB8AC3E}">
        <p14:creationId xmlns:p14="http://schemas.microsoft.com/office/powerpoint/2010/main" val="3333008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722EA-A4C6-4FFE-A369-CAB7CDD4F71A}"/>
              </a:ext>
            </a:extLst>
          </p:cNvPr>
          <p:cNvSpPr>
            <a:spLocks noGrp="1"/>
          </p:cNvSpPr>
          <p:nvPr>
            <p:ph type="title"/>
          </p:nvPr>
        </p:nvSpPr>
        <p:spPr/>
        <p:txBody>
          <a:bodyPr/>
          <a:lstStyle/>
          <a:p>
            <a:r>
              <a:rPr lang="en-US" dirty="0"/>
              <a:t>Explanation of problems and solutions</a:t>
            </a:r>
          </a:p>
        </p:txBody>
      </p:sp>
      <p:sp>
        <p:nvSpPr>
          <p:cNvPr id="3" name="Content Placeholder 2">
            <a:extLst>
              <a:ext uri="{FF2B5EF4-FFF2-40B4-BE49-F238E27FC236}">
                <a16:creationId xmlns:a16="http://schemas.microsoft.com/office/drawing/2014/main" xmlns="" id="{4F072912-77B5-481A-A8DB-0BC51C53268E}"/>
              </a:ext>
            </a:extLst>
          </p:cNvPr>
          <p:cNvSpPr>
            <a:spLocks noGrp="1"/>
          </p:cNvSpPr>
          <p:nvPr>
            <p:ph idx="1"/>
          </p:nvPr>
        </p:nvSpPr>
        <p:spPr/>
        <p:txBody>
          <a:bodyPr>
            <a:normAutofit lnSpcReduction="10000"/>
          </a:bodyPr>
          <a:lstStyle/>
          <a:p>
            <a:r>
              <a:rPr lang="en-US" dirty="0"/>
              <a:t>Problem 2:</a:t>
            </a:r>
          </a:p>
          <a:p>
            <a:pPr lvl="1"/>
            <a:r>
              <a:rPr lang="en-US" dirty="0"/>
              <a:t>Even with the pull-down resistor installed per the problem 1 solution, the outputs were still found to go high for up to several </a:t>
            </a:r>
            <a:r>
              <a:rPr lang="en-US" dirty="0" err="1"/>
              <a:t>ms</a:t>
            </a:r>
            <a:r>
              <a:rPr lang="en-US" dirty="0"/>
              <a:t> when the VME chassis power is turned on or turned off.</a:t>
            </a:r>
          </a:p>
          <a:p>
            <a:pPr lvl="1"/>
            <a:r>
              <a:rPr lang="en-US" dirty="0"/>
              <a:t>The V301 uses separate input and output power to the ADUM1400 to provide isolation.  These 2 power supplies were found to have rise and fall times separated by several </a:t>
            </a:r>
            <a:r>
              <a:rPr lang="en-US" dirty="0" err="1"/>
              <a:t>ms.</a:t>
            </a:r>
            <a:r>
              <a:rPr lang="en-US" dirty="0"/>
              <a:t>  The ADUM1400 outputs are incorrectly set to a logic high during this period where both supplies are not on or not off. </a:t>
            </a:r>
          </a:p>
          <a:p>
            <a:r>
              <a:rPr lang="en-US" dirty="0"/>
              <a:t>Solution:</a:t>
            </a:r>
          </a:p>
          <a:p>
            <a:pPr lvl="1"/>
            <a:r>
              <a:rPr lang="en-US" dirty="0"/>
              <a:t>Instead of using separate supplies, the 5V power is supplied to both inputs and outputs on the ADUM1400.  This avoids the condition where one supply is on or partially on when the other supply is off or partially off.</a:t>
            </a:r>
          </a:p>
        </p:txBody>
      </p:sp>
    </p:spTree>
    <p:extLst>
      <p:ext uri="{BB962C8B-B14F-4D97-AF65-F5344CB8AC3E}">
        <p14:creationId xmlns:p14="http://schemas.microsoft.com/office/powerpoint/2010/main" val="2435513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722EA-A4C6-4FFE-A369-CAB7CDD4F71A}"/>
              </a:ext>
            </a:extLst>
          </p:cNvPr>
          <p:cNvSpPr>
            <a:spLocks noGrp="1"/>
          </p:cNvSpPr>
          <p:nvPr>
            <p:ph type="title"/>
          </p:nvPr>
        </p:nvSpPr>
        <p:spPr/>
        <p:txBody>
          <a:bodyPr/>
          <a:lstStyle/>
          <a:p>
            <a:r>
              <a:rPr lang="en-US" dirty="0"/>
              <a:t>Explanation of problems and solutions</a:t>
            </a:r>
          </a:p>
        </p:txBody>
      </p:sp>
      <p:sp>
        <p:nvSpPr>
          <p:cNvPr id="3" name="Content Placeholder 2">
            <a:extLst>
              <a:ext uri="{FF2B5EF4-FFF2-40B4-BE49-F238E27FC236}">
                <a16:creationId xmlns:a16="http://schemas.microsoft.com/office/drawing/2014/main" xmlns="" id="{4F072912-77B5-481A-A8DB-0BC51C53268E}"/>
              </a:ext>
            </a:extLst>
          </p:cNvPr>
          <p:cNvSpPr>
            <a:spLocks noGrp="1"/>
          </p:cNvSpPr>
          <p:nvPr>
            <p:ph idx="1"/>
          </p:nvPr>
        </p:nvSpPr>
        <p:spPr>
          <a:xfrm>
            <a:off x="266095" y="1825624"/>
            <a:ext cx="11696095" cy="4923519"/>
          </a:xfrm>
        </p:spPr>
        <p:txBody>
          <a:bodyPr>
            <a:normAutofit fontScale="85000" lnSpcReduction="20000"/>
          </a:bodyPr>
          <a:lstStyle/>
          <a:p>
            <a:r>
              <a:rPr lang="en-US" dirty="0"/>
              <a:t>Problem 3:</a:t>
            </a:r>
          </a:p>
          <a:p>
            <a:pPr lvl="1"/>
            <a:r>
              <a:rPr lang="en-US" dirty="0"/>
              <a:t>Even with both problem 1 and problem 2 solutions installed, the laser trigger output was found to sometimes go high for up to a few hundred microseconds when the VME chassis power is turned on or turned off.</a:t>
            </a:r>
          </a:p>
          <a:p>
            <a:pPr lvl="1"/>
            <a:r>
              <a:rPr lang="en-US" dirty="0"/>
              <a:t>The output was found to go high while the 5V power is ramping-up.  This does not happen all the time.  </a:t>
            </a:r>
          </a:p>
          <a:p>
            <a:pPr lvl="1"/>
            <a:r>
              <a:rPr lang="en-US" dirty="0"/>
              <a:t>2 different boards were modified.  One of the boards has this few hundred microsecond high output and the other seems to have the output high with only a level of 0.5V and for only ~40 microseconds.  The 5V ramp-up time is for some reason different on both boards.</a:t>
            </a:r>
          </a:p>
          <a:p>
            <a:r>
              <a:rPr lang="en-US" dirty="0"/>
              <a:t>Solution:</a:t>
            </a:r>
          </a:p>
          <a:p>
            <a:pPr lvl="1"/>
            <a:r>
              <a:rPr lang="en-US" dirty="0"/>
              <a:t>The ADUM1400 enable pin is now tied to +2.5V instead of +5V, and the input power and output power are both now tied to +5V, instead of 2.5V for input and 5V for output.</a:t>
            </a:r>
          </a:p>
          <a:p>
            <a:pPr lvl="1"/>
            <a:r>
              <a:rPr lang="en-US" dirty="0"/>
              <a:t>The capacitance on the output of the isolated 5V is changed from 20 </a:t>
            </a:r>
            <a:r>
              <a:rPr lang="en-US" dirty="0" err="1"/>
              <a:t>uF</a:t>
            </a:r>
            <a:r>
              <a:rPr lang="en-US" dirty="0"/>
              <a:t> (2 10 </a:t>
            </a:r>
            <a:r>
              <a:rPr lang="en-US" dirty="0" err="1"/>
              <a:t>uF</a:t>
            </a:r>
            <a:r>
              <a:rPr lang="en-US" dirty="0"/>
              <a:t> caps, C228, C226) to 100 </a:t>
            </a:r>
            <a:r>
              <a:rPr lang="en-US" dirty="0" err="1"/>
              <a:t>uF</a:t>
            </a:r>
            <a:r>
              <a:rPr lang="en-US" dirty="0"/>
              <a:t>.</a:t>
            </a:r>
          </a:p>
          <a:p>
            <a:pPr lvl="1"/>
            <a:r>
              <a:rPr lang="en-US" dirty="0"/>
              <a:t>Before any modifications, the 2.5V supply rises later than the 5V supply.  By tying the enable to +2.5 V, the 5V power is fully applied to the chip before the enable is asserted.  This prevents glitches on power-up.</a:t>
            </a:r>
          </a:p>
          <a:p>
            <a:pPr lvl="1"/>
            <a:r>
              <a:rPr lang="en-US" dirty="0"/>
              <a:t>The 100 </a:t>
            </a:r>
            <a:r>
              <a:rPr lang="en-US" dirty="0" err="1"/>
              <a:t>uF</a:t>
            </a:r>
            <a:r>
              <a:rPr lang="en-US" dirty="0"/>
              <a:t> cap across the +5V isolated power slows down the 5V ramp down when VME power is turned off.  The +2.5V now turns off first, thereby de-asserting the enable while 5V power to the chip is still applied.  This prevents glitches on power down.</a:t>
            </a:r>
          </a:p>
        </p:txBody>
      </p:sp>
    </p:spTree>
    <p:extLst>
      <p:ext uri="{BB962C8B-B14F-4D97-AF65-F5344CB8AC3E}">
        <p14:creationId xmlns:p14="http://schemas.microsoft.com/office/powerpoint/2010/main" val="2869837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1069</Words>
  <Application>Microsoft Macintosh PowerPoint</Application>
  <PresentationFormat>Custom</PresentationFormat>
  <Paragraphs>78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CBETA Bunch Pattern Generator Trigger Output Driver U12 Modification to Prevent Inadvertent Assertion of Laser Trigger</vt:lpstr>
      <vt:lpstr>PowerPoint Presentation</vt:lpstr>
      <vt:lpstr>PowerPoint Presentation</vt:lpstr>
      <vt:lpstr>PowerPoint Presentation</vt:lpstr>
      <vt:lpstr>PowerPoint Presentation</vt:lpstr>
      <vt:lpstr>Reason for changes to U12 ADUM1400CRWZ </vt:lpstr>
      <vt:lpstr>Explanation of problems and solutions</vt:lpstr>
      <vt:lpstr>Explanation of problems and solutions</vt:lpstr>
      <vt:lpstr>Explanation of problems and solutions</vt:lpstr>
      <vt:lpstr>Summary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CBETA Bunch Pattern Generator U12 Modification</dc:title>
  <dc:creator>Michnoff, Robert  J</dc:creator>
  <cp:lastModifiedBy>Rob Michnoff</cp:lastModifiedBy>
  <cp:revision>22</cp:revision>
  <dcterms:created xsi:type="dcterms:W3CDTF">2019-04-30T18:12:07Z</dcterms:created>
  <dcterms:modified xsi:type="dcterms:W3CDTF">2019-05-01T22:25:41Z</dcterms:modified>
</cp:coreProperties>
</file>