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7" r:id="rId4"/>
    <p:sldId id="271" r:id="rId5"/>
    <p:sldId id="265" r:id="rId6"/>
    <p:sldId id="266" r:id="rId7"/>
    <p:sldId id="263" r:id="rId8"/>
    <p:sldId id="259" r:id="rId9"/>
    <p:sldId id="273" r:id="rId10"/>
    <p:sldId id="269" r:id="rId11"/>
    <p:sldId id="267" r:id="rId12"/>
    <p:sldId id="264" r:id="rId13"/>
    <p:sldId id="26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1C275-8EDE-4839-B8CB-44FD21634EF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14952-AF8D-4922-899C-31F95DDC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4952-AF8D-4922-899C-31F95DDC5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2F6F-6755-434C-8750-CC888A5CD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4029E-4EF5-49C9-87BD-639D5AB14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C10C2-6AF6-4615-ADF7-07DE29D7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67D4A-8A05-4A96-9903-3487C957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E3353-F92F-43CE-B7E6-94A4C524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38EB-F62C-46CF-BCDE-8BA58D34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6CF80-9923-471E-9599-6C7A93BEF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9A3B0-524D-4237-B947-00296E4A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AC27-0913-4719-B827-589CBFCC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5069-774C-452C-9931-C4DFD032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DBD38-8E2A-4BB3-B6F5-E3C6943D5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72FFB-0643-43C1-BF70-450EA2AFB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02037-2BE2-4A24-A39D-F2EC5844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A393-C61C-42CC-BA37-22DE4926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63C9-42BA-412A-85D6-EC8F5105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172A-452A-4BE6-9C61-4FABB0D8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9ECA0-062F-4F25-8F44-1991A613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E7D3-F18C-4425-9C45-45B85539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3AC6F-B516-4DF5-AFF3-D8CCDD0D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AB0B-A462-4B12-B3AB-34EE8874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87A9-D582-41C4-92CA-F5B2C6D6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8BC31-EB7B-465C-AAC1-CB0EA0A0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0D65-56C7-496B-A874-0458AF80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E8DD4-C21A-460B-9BEC-8942546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1AEF-B58C-4772-9E5F-2E6A8B74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9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AC6A-4D15-42AB-81BD-1EDA855B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19F8-EFE1-42C0-B0F3-A26C3FD47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85E2E-07A9-4A75-94F4-278D46D83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5332B-9973-4920-9DE5-5B111C0F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49FA5-A231-4B19-9701-446CCC3A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22B80-15F6-4CCE-A0E6-87E50849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3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6F65-AE0C-4613-B7A6-55C89B11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DFCDB-8E91-460E-A0E1-2D436264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A2303-5120-4541-92BF-2BB2FC35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D88CE-AD62-4E09-AD1A-8CDD5A7C9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0E755-0933-45F7-923A-A3F3CEDEC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3A337-5720-4691-897B-53FA0075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E2D86-288A-45C0-9F37-FB96C595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CF2EB-A1EE-438A-9DA5-0C414CCF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6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096F-7223-4030-B93F-B95023EB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54A81-4580-4643-A280-1B6EBFE0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F50A3-E91E-458D-A3DF-2448710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04D38-1196-4B87-B78C-BAF06C14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1C7B0-2F5B-45F8-9B31-331AC01E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8FCDC-C588-43E5-A5F4-B011FC43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6D519-A073-4878-AD88-25BE1496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C888-B70E-4D58-A878-156BD577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E3E37-351A-4C11-95B9-8DE0B978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E0B10-3F81-4DA9-A4E8-1FF40DD72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25406-B50D-4AF5-A956-F29A2D52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61C80-45A4-4645-BA12-E3BEE523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AC10D-75B2-4F75-AEF8-16797735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9EA2-B540-4764-9523-BACF4CEE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272E5-1E0E-4B4C-88B0-B1B332AF2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4B5E7-AE86-4216-ABF0-9C4E5DE7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D1AE1-BB45-4FFE-9D05-ADCE4972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FCB30-9D1D-41F0-BCA8-9D9A83EA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AFCDC-475C-4418-9574-152FB6DE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8A1AD-4D5C-4EED-8954-D5F6052A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0DE83-F3B0-474E-AA39-AE910EDF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6F56-E81F-426B-A230-59D020A13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AA54-3B4C-4392-8F9A-784993557C6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37CDC-83EE-442E-A614-446F3EE12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6265F-2DDB-4F42-B77E-B42366CD3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C346-6BF1-411C-BAB9-B5F29D4E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cumentation/sw_manuals/xilinx13_2/7series_scm.pdf" TargetMode="External"/><Relationship Id="rId2" Type="http://schemas.openxmlformats.org/officeDocument/2006/relationships/hyperlink" Target="http://zedboard.org/sites/default/files/documentations/5271-UG-MBCC-BKO-V1.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edboard.org/sites/default/files/documentations/QSC-Z7MB-7Z010-G-V1.pdf" TargetMode="External"/><Relationship Id="rId4" Type="http://schemas.openxmlformats.org/officeDocument/2006/relationships/hyperlink" Target="http://zedboard.org/sites/default/files/documentations/5276-MicroZed-HW-UG-v1-7-V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48F8-DD18-480B-A498-69E97765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CBETA Fast Shutdown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E6C57-CC11-44E3-B6E0-E66E2841D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-Tommy Tang</a:t>
            </a:r>
          </a:p>
        </p:txBody>
      </p:sp>
    </p:spTree>
    <p:extLst>
      <p:ext uri="{BB962C8B-B14F-4D97-AF65-F5344CB8AC3E}">
        <p14:creationId xmlns:p14="http://schemas.microsoft.com/office/powerpoint/2010/main" val="378650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FF25-2C07-4BB7-B472-2571D42A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Design Details – Pinout Connections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0E475A-CA57-4F4E-B979-9F0449D4E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98" y="1690688"/>
            <a:ext cx="10681576" cy="47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7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EDD5-854E-497A-9589-1ACDB036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Design Details - Carrier 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5A7A78-79E5-47EE-9938-BCC08B2E1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284" y="3082573"/>
            <a:ext cx="4920085" cy="2914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4728E-0D0A-4E3B-856D-8447D861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2" y="2968179"/>
            <a:ext cx="5306268" cy="314362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6AA5FA5-D156-44D3-AF96-EE20F47DA03D}"/>
              </a:ext>
            </a:extLst>
          </p:cNvPr>
          <p:cNvSpPr/>
          <p:nvPr/>
        </p:nvSpPr>
        <p:spPr>
          <a:xfrm>
            <a:off x="5441961" y="4300489"/>
            <a:ext cx="97840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C57EE7B3-19ED-4B16-9492-F799FE3355C5}"/>
              </a:ext>
            </a:extLst>
          </p:cNvPr>
          <p:cNvSpPr/>
          <p:nvPr/>
        </p:nvSpPr>
        <p:spPr>
          <a:xfrm>
            <a:off x="7730602" y="371569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47835-9A5F-430C-8E12-0F572E4812D7}"/>
              </a:ext>
            </a:extLst>
          </p:cNvPr>
          <p:cNvSpPr txBox="1"/>
          <p:nvPr/>
        </p:nvSpPr>
        <p:spPr>
          <a:xfrm>
            <a:off x="354418" y="1665555"/>
            <a:ext cx="11483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pair of paralleled resistors force the unconnected or disconnected signal to be at the mid-level between logical 0 or logical 1. In case when a signal was disconnected when it was previous in a logical high state, the signal would be latched to a high state. It would fail to detect an error. To be in a safe operation mode, an unconnected signal must be detected as logical 0</a:t>
            </a:r>
          </a:p>
        </p:txBody>
      </p:sp>
    </p:spTree>
    <p:extLst>
      <p:ext uri="{BB962C8B-B14F-4D97-AF65-F5344CB8AC3E}">
        <p14:creationId xmlns:p14="http://schemas.microsoft.com/office/powerpoint/2010/main" val="112703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FFCB-F6D5-4B29-ACCC-248725C2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Details – EPICS IOC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5A95-07F0-44B3-9F97-8E7D8897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/>
          <a:lstStyle/>
          <a:p>
            <a:r>
              <a:rPr lang="en-US" dirty="0"/>
              <a:t>A total of 51 Process Variables</a:t>
            </a:r>
          </a:p>
          <a:p>
            <a:pPr lvl="1"/>
            <a:r>
              <a:rPr lang="en-US" dirty="0"/>
              <a:t>16 Process Variables - Enable(0) or disable(1) the input signals</a:t>
            </a:r>
          </a:p>
          <a:p>
            <a:pPr lvl="2"/>
            <a:r>
              <a:rPr lang="en-US" dirty="0"/>
              <a:t>$(</a:t>
            </a:r>
            <a:r>
              <a:rPr lang="en-US" dirty="0" err="1"/>
              <a:t>bpmName</a:t>
            </a:r>
            <a:r>
              <a:rPr lang="en-US" dirty="0"/>
              <a:t>)-</a:t>
            </a:r>
            <a:r>
              <a:rPr lang="en-US" dirty="0" err="1"/>
              <a:t>inputEna#S</a:t>
            </a:r>
            <a:r>
              <a:rPr lang="en-US" dirty="0"/>
              <a:t> (# is a number from 1-16)</a:t>
            </a:r>
          </a:p>
          <a:p>
            <a:pPr lvl="1"/>
            <a:r>
              <a:rPr lang="en-US" dirty="0"/>
              <a:t>16 Process Variables – Raw input signal status: “Normal” or “Tripped”</a:t>
            </a:r>
          </a:p>
          <a:p>
            <a:pPr lvl="2"/>
            <a:r>
              <a:rPr lang="en-US" dirty="0"/>
              <a:t>$(</a:t>
            </a:r>
            <a:r>
              <a:rPr lang="en-US" dirty="0" err="1"/>
              <a:t>bpmName</a:t>
            </a:r>
            <a:r>
              <a:rPr lang="en-US" dirty="0"/>
              <a:t>)-</a:t>
            </a:r>
            <a:r>
              <a:rPr lang="en-US" dirty="0" err="1"/>
              <a:t>inputStatus#S</a:t>
            </a:r>
            <a:r>
              <a:rPr lang="en-US" dirty="0"/>
              <a:t> (# is a number from 1-16)</a:t>
            </a:r>
          </a:p>
          <a:p>
            <a:pPr lvl="1"/>
            <a:r>
              <a:rPr lang="en-US" dirty="0"/>
              <a:t>16 Process Variables – Latched input signal status: “Normal” or “Tripped”</a:t>
            </a:r>
          </a:p>
          <a:p>
            <a:pPr lvl="2"/>
            <a:r>
              <a:rPr lang="en-US" dirty="0"/>
              <a:t>$(</a:t>
            </a:r>
            <a:r>
              <a:rPr lang="en-US" dirty="0" err="1"/>
              <a:t>bpmName</a:t>
            </a:r>
            <a:r>
              <a:rPr lang="en-US" dirty="0"/>
              <a:t>)-</a:t>
            </a:r>
            <a:r>
              <a:rPr lang="en-US" dirty="0" err="1"/>
              <a:t>inputLatch#M</a:t>
            </a:r>
            <a:r>
              <a:rPr lang="en-US" dirty="0"/>
              <a:t> (# is a number from 1-16)</a:t>
            </a:r>
          </a:p>
          <a:p>
            <a:pPr lvl="1"/>
            <a:r>
              <a:rPr lang="en-US" dirty="0"/>
              <a:t>1 Process Variable – Reset the latched input signal</a:t>
            </a:r>
          </a:p>
          <a:p>
            <a:pPr lvl="2"/>
            <a:r>
              <a:rPr lang="en-US" dirty="0"/>
              <a:t>$(</a:t>
            </a:r>
            <a:r>
              <a:rPr lang="en-US" dirty="0" err="1"/>
              <a:t>bpmName</a:t>
            </a:r>
            <a:r>
              <a:rPr lang="en-US" dirty="0"/>
              <a:t>)-</a:t>
            </a:r>
            <a:r>
              <a:rPr lang="en-US" dirty="0" err="1"/>
              <a:t>ChannelRestA</a:t>
            </a:r>
            <a:endParaRPr lang="en-US" dirty="0"/>
          </a:p>
          <a:p>
            <a:pPr lvl="1"/>
            <a:r>
              <a:rPr lang="en-US" dirty="0"/>
              <a:t>2 Process Variables – System output signal status: “Normal” or “Tripped”</a:t>
            </a:r>
          </a:p>
          <a:p>
            <a:pPr lvl="2"/>
            <a:r>
              <a:rPr lang="en-US" dirty="0"/>
              <a:t>$(</a:t>
            </a:r>
            <a:r>
              <a:rPr lang="en-US" dirty="0" err="1"/>
              <a:t>bpmName</a:t>
            </a:r>
            <a:r>
              <a:rPr lang="en-US" dirty="0"/>
              <a:t>)-systemMode1M  $(</a:t>
            </a:r>
            <a:r>
              <a:rPr lang="en-US" dirty="0" err="1"/>
              <a:t>bpmName</a:t>
            </a:r>
            <a:r>
              <a:rPr lang="en-US" dirty="0"/>
              <a:t>)-systemMode2M  </a:t>
            </a:r>
          </a:p>
        </p:txBody>
      </p:sp>
    </p:spTree>
    <p:extLst>
      <p:ext uri="{BB962C8B-B14F-4D97-AF65-F5344CB8AC3E}">
        <p14:creationId xmlns:p14="http://schemas.microsoft.com/office/powerpoint/2010/main" val="315952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9C62-AB32-4C90-92D7-D72A2927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B584-5969-4047-99D8-D2307D06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Check and measure the exact delay between the output signal and the input signal when one of the devices is tripped</a:t>
            </a:r>
          </a:p>
          <a:p>
            <a:pPr>
              <a:lnSpc>
                <a:spcPct val="150000"/>
              </a:lnSpc>
            </a:pPr>
            <a:r>
              <a:rPr lang="en-US" dirty="0"/>
              <a:t>Correct the wrong labels on the front panel</a:t>
            </a:r>
          </a:p>
          <a:p>
            <a:pPr>
              <a:lnSpc>
                <a:spcPct val="150000"/>
              </a:lnSpc>
            </a:pPr>
            <a:r>
              <a:rPr lang="en-US" dirty="0"/>
              <a:t>Conduct a final test for the system when it receives different kinds of signals as inputs</a:t>
            </a:r>
          </a:p>
        </p:txBody>
      </p:sp>
    </p:spTree>
    <p:extLst>
      <p:ext uri="{BB962C8B-B14F-4D97-AF65-F5344CB8AC3E}">
        <p14:creationId xmlns:p14="http://schemas.microsoft.com/office/powerpoint/2010/main" val="194161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1D45-24FC-4A1A-86A4-881F299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C11AB-70DA-47B2-9639-F9F6C1DE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924"/>
            <a:ext cx="10515600" cy="4392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1. MicroZed Breakout Carrier Card Zynq System-on-Module Hardware User Guide: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http://zedboard.org/sites/default/files/documentations/5271-UG-MBCC-BKO-V1.2.pdf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2. MicroZed Schematic Rev G:</a:t>
            </a:r>
          </a:p>
          <a:p>
            <a:pPr marL="0" indent="0">
              <a:buNone/>
            </a:pPr>
            <a:r>
              <a:rPr lang="en-US" dirty="0"/>
              <a:t>http://zedboard.org/sites/default/files/documentations/Schematic_G-04-02.zip</a:t>
            </a:r>
          </a:p>
          <a:p>
            <a:pPr marL="0" indent="0">
              <a:buNone/>
            </a:pPr>
            <a:r>
              <a:rPr lang="en-US" b="1" dirty="0"/>
              <a:t>3. Xilinx 7 Series FPGA Libraries Guide for Schematic Designs: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https://www.xilinx.com/support/documentation/sw_manuals/xilinx13_2/7series_scm.pdf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4. MicroZed Hardware User Guide:</a:t>
            </a:r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http://zedboard.org/sites/default/files/documentations/5276-MicroZed-HW-UG-v1-7-V1.pdf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5. MicroZed Quick Starter Guide:</a:t>
            </a:r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http://zedboard.org/sites/default/files/documentations/QSC-Z7MB-7Z010-G-V1.pdf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dirty="0"/>
              <a:t>CEBTA Fast Shutdown Fan-In Schematic</a:t>
            </a:r>
          </a:p>
        </p:txBody>
      </p:sp>
    </p:spTree>
    <p:extLst>
      <p:ext uri="{BB962C8B-B14F-4D97-AF65-F5344CB8AC3E}">
        <p14:creationId xmlns:p14="http://schemas.microsoft.com/office/powerpoint/2010/main" val="75955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7D11-0FE1-4775-A0D8-07F6D3AD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A2E7-0AA3-43D3-972F-7EEF91ECD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  <a:p>
            <a:r>
              <a:rPr lang="en-US" dirty="0"/>
              <a:t>System Layout</a:t>
            </a:r>
          </a:p>
          <a:p>
            <a:r>
              <a:rPr lang="en-US" dirty="0"/>
              <a:t>System Control Demonstration</a:t>
            </a:r>
          </a:p>
          <a:p>
            <a:r>
              <a:rPr lang="en-US" dirty="0"/>
              <a:t>Design Function Diagram</a:t>
            </a:r>
          </a:p>
          <a:p>
            <a:r>
              <a:rPr lang="en-US" dirty="0"/>
              <a:t>Design Details</a:t>
            </a:r>
          </a:p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74625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7BD3-DC5A-457B-8AC4-B3CCF836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92"/>
            <a:ext cx="10515600" cy="921808"/>
          </a:xfrm>
        </p:spPr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B11C-D3F6-488F-AAB1-312E9375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109133"/>
            <a:ext cx="11633200" cy="5283201"/>
          </a:xfrm>
        </p:spPr>
        <p:txBody>
          <a:bodyPr>
            <a:normAutofit fontScale="92500"/>
          </a:bodyPr>
          <a:lstStyle/>
          <a:p>
            <a:r>
              <a:rPr lang="en-US" dirty="0"/>
              <a:t>Purpose – Combining the input signals to inhibit the beam when one or more digital input signals indicates a “FAIL” condition.</a:t>
            </a:r>
          </a:p>
          <a:p>
            <a:r>
              <a:rPr lang="en-US" dirty="0"/>
              <a:t>The system includes a total of three chassis, each of which comprised the following: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MicroZed 7010 (</a:t>
            </a:r>
            <a:r>
              <a:rPr lang="pl-PL" dirty="0"/>
              <a:t>Zynq™-7000 AP SoC XC7Z010-CLG400-1</a:t>
            </a:r>
            <a:r>
              <a:rPr lang="en-US" dirty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Xilinx programmable logic provides customized gate array firmware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ARM Cortex A9 Processor provides customized </a:t>
            </a:r>
            <a:r>
              <a:rPr lang="en-US" dirty="0" err="1"/>
              <a:t>Petalinux</a:t>
            </a:r>
            <a:r>
              <a:rPr lang="en-US" dirty="0"/>
              <a:t> to host EPICS IOC software system.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Sixteen single ended digital inputs with BNC connection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Logic 1 =&gt; “Normal” state	Logic 0 =&gt; “Failed” state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Each input signal can be enabled or disabled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Two single ended digital outputs with BNC connection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Logic 1 =&gt; “Normal” state	Logic 0 =&gt; “Failed” state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Usage: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dirty="0"/>
              <a:t>Monitor the system status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dirty="0"/>
              <a:t>Cascade the other fast shutdown chassis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dirty="0"/>
              <a:t>Inhibit the beam when connected to the machine protection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0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2-12 at 12.47.52 PM.png">
            <a:extLst>
              <a:ext uri="{FF2B5EF4-FFF2-40B4-BE49-F238E27FC236}">
                <a16:creationId xmlns:a16="http://schemas.microsoft.com/office/drawing/2014/main" id="{C72EFC4B-00DB-4F89-9A8B-3E7E660FE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71" y="3063526"/>
            <a:ext cx="5528717" cy="1020321"/>
          </a:xfrm>
          <a:prstGeom prst="rect">
            <a:avLst/>
          </a:prstGeom>
        </p:spPr>
      </p:pic>
      <p:pic>
        <p:nvPicPr>
          <p:cNvPr id="5" name="Picture 4" descr="IMG_0830.JPG">
            <a:extLst>
              <a:ext uri="{FF2B5EF4-FFF2-40B4-BE49-F238E27FC236}">
                <a16:creationId xmlns:a16="http://schemas.microsoft.com/office/drawing/2014/main" id="{772AC0CB-FC6B-4C2F-9E43-4BDCAAF0C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42" y="499295"/>
            <a:ext cx="3177048" cy="2382786"/>
          </a:xfrm>
          <a:prstGeom prst="rect">
            <a:avLst/>
          </a:prstGeom>
        </p:spPr>
      </p:pic>
      <p:pic>
        <p:nvPicPr>
          <p:cNvPr id="8" name="Picture 7" descr="Screen Shot 2020-02-12 at 12.47.52 PM.png">
            <a:extLst>
              <a:ext uri="{FF2B5EF4-FFF2-40B4-BE49-F238E27FC236}">
                <a16:creationId xmlns:a16="http://schemas.microsoft.com/office/drawing/2014/main" id="{1E4CEE58-FFAA-47FE-9EF8-0BE22054E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" y="4887562"/>
            <a:ext cx="5528717" cy="1020321"/>
          </a:xfrm>
          <a:prstGeom prst="rect">
            <a:avLst/>
          </a:prstGeom>
        </p:spPr>
      </p:pic>
      <p:pic>
        <p:nvPicPr>
          <p:cNvPr id="9" name="Picture 8" descr="Screen Shot 2020-02-12 at 12.47.52 PM.png">
            <a:extLst>
              <a:ext uri="{FF2B5EF4-FFF2-40B4-BE49-F238E27FC236}">
                <a16:creationId xmlns:a16="http://schemas.microsoft.com/office/drawing/2014/main" id="{BB3A0969-DCD8-426E-A73C-8F884D84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83" y="4887563"/>
            <a:ext cx="5528717" cy="1020321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016CBAB-25A5-444D-B0A3-BD069A4A9F64}"/>
              </a:ext>
            </a:extLst>
          </p:cNvPr>
          <p:cNvCxnSpPr>
            <a:cxnSpLocks/>
          </p:cNvCxnSpPr>
          <p:nvPr/>
        </p:nvCxnSpPr>
        <p:spPr>
          <a:xfrm rot="10800000">
            <a:off x="5657850" y="3625850"/>
            <a:ext cx="3219460" cy="182245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B780F7F-6537-4B49-A0A4-28AA0CF3D3DE}"/>
              </a:ext>
            </a:extLst>
          </p:cNvPr>
          <p:cNvCxnSpPr>
            <a:cxnSpLocks/>
          </p:cNvCxnSpPr>
          <p:nvPr/>
        </p:nvCxnSpPr>
        <p:spPr>
          <a:xfrm flipV="1">
            <a:off x="2325549" y="3810000"/>
            <a:ext cx="3332301" cy="1638303"/>
          </a:xfrm>
          <a:prstGeom prst="bentConnector3">
            <a:avLst>
              <a:gd name="adj1" fmla="val 9992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F5E8F92-0D89-44BC-BC08-F04E38E78B08}"/>
              </a:ext>
            </a:extLst>
          </p:cNvPr>
          <p:cNvCxnSpPr>
            <a:cxnSpLocks/>
            <a:endCxn id="33" idx="2"/>
          </p:cNvCxnSpPr>
          <p:nvPr/>
        </p:nvCxnSpPr>
        <p:spPr>
          <a:xfrm rot="10800000">
            <a:off x="2289937" y="2617678"/>
            <a:ext cx="2771017" cy="99702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E32DA12-F59B-4469-BAAC-8555E3BD3CFE}"/>
              </a:ext>
            </a:extLst>
          </p:cNvPr>
          <p:cNvSpPr txBox="1"/>
          <p:nvPr/>
        </p:nvSpPr>
        <p:spPr>
          <a:xfrm>
            <a:off x="-85073" y="2032903"/>
            <a:ext cx="4750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Machine Protection System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518332B-D502-4552-8269-D97DF47A8F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0508" y="5643597"/>
            <a:ext cx="1134108" cy="551180"/>
          </a:xfrm>
          <a:prstGeom prst="bentConnector3">
            <a:avLst>
              <a:gd name="adj1" fmla="val 56"/>
            </a:avLst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427FA42-8C78-4799-B751-2264BE2725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97482" y="6046471"/>
            <a:ext cx="815339" cy="3"/>
          </a:xfrm>
          <a:prstGeom prst="bentConnector3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22ED886-F8FD-4BF2-B877-BB002EADAE9D}"/>
              </a:ext>
            </a:extLst>
          </p:cNvPr>
          <p:cNvSpPr txBox="1"/>
          <p:nvPr/>
        </p:nvSpPr>
        <p:spPr>
          <a:xfrm>
            <a:off x="494636" y="5892360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1DDEB8-D913-4460-AFDE-D3B182AD9036}"/>
              </a:ext>
            </a:extLst>
          </p:cNvPr>
          <p:cNvSpPr txBox="1"/>
          <p:nvPr/>
        </p:nvSpPr>
        <p:spPr>
          <a:xfrm>
            <a:off x="2107441" y="6393023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E878069-F443-4870-BE6C-2A932C7327D4}"/>
              </a:ext>
            </a:extLst>
          </p:cNvPr>
          <p:cNvCxnSpPr>
            <a:cxnSpLocks/>
          </p:cNvCxnSpPr>
          <p:nvPr/>
        </p:nvCxnSpPr>
        <p:spPr>
          <a:xfrm>
            <a:off x="3350895" y="4618689"/>
            <a:ext cx="0" cy="829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3F6FFC4-B117-43E7-B788-F4032BBBA559}"/>
              </a:ext>
            </a:extLst>
          </p:cNvPr>
          <p:cNvCxnSpPr>
            <a:cxnSpLocks/>
          </p:cNvCxnSpPr>
          <p:nvPr/>
        </p:nvCxnSpPr>
        <p:spPr>
          <a:xfrm>
            <a:off x="4162747" y="4494024"/>
            <a:ext cx="1" cy="954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87B1428-D6A5-4EE8-B9DD-8AE17B0E8EC2}"/>
              </a:ext>
            </a:extLst>
          </p:cNvPr>
          <p:cNvSpPr txBox="1"/>
          <p:nvPr/>
        </p:nvSpPr>
        <p:spPr>
          <a:xfrm>
            <a:off x="353145" y="4401691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AF426A-FE10-4A0F-8BC4-0378D8E14D5D}"/>
              </a:ext>
            </a:extLst>
          </p:cNvPr>
          <p:cNvSpPr txBox="1"/>
          <p:nvPr/>
        </p:nvSpPr>
        <p:spPr>
          <a:xfrm>
            <a:off x="2446701" y="4412988"/>
            <a:ext cx="1393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Beam Loss Monitor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7DC4F5-2628-4C39-B179-9ABE09CDBD60}"/>
              </a:ext>
            </a:extLst>
          </p:cNvPr>
          <p:cNvSpPr txBox="1"/>
          <p:nvPr/>
        </p:nvSpPr>
        <p:spPr>
          <a:xfrm>
            <a:off x="3265653" y="4175771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10B2B74-AC1F-4046-B6B2-3509142655F0}"/>
              </a:ext>
            </a:extLst>
          </p:cNvPr>
          <p:cNvCxnSpPr/>
          <p:nvPr/>
        </p:nvCxnSpPr>
        <p:spPr>
          <a:xfrm>
            <a:off x="1746252" y="4697730"/>
            <a:ext cx="1134108" cy="750573"/>
          </a:xfrm>
          <a:prstGeom prst="bentConnector3">
            <a:avLst>
              <a:gd name="adj1" fmla="val 10005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414B0A34-769D-4CAB-AE87-33B0404F41E3}"/>
              </a:ext>
            </a:extLst>
          </p:cNvPr>
          <p:cNvCxnSpPr>
            <a:cxnSpLocks/>
          </p:cNvCxnSpPr>
          <p:nvPr/>
        </p:nvCxnSpPr>
        <p:spPr>
          <a:xfrm rot="5400000">
            <a:off x="4574388" y="4696311"/>
            <a:ext cx="829614" cy="674370"/>
          </a:xfrm>
          <a:prstGeom prst="bentConnector3">
            <a:avLst>
              <a:gd name="adj1" fmla="val 17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B9462F3-3EF7-4655-9E6B-98CDF86382A5}"/>
              </a:ext>
            </a:extLst>
          </p:cNvPr>
          <p:cNvSpPr txBox="1"/>
          <p:nvPr/>
        </p:nvSpPr>
        <p:spPr>
          <a:xfrm>
            <a:off x="5260034" y="4494024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40EBB55-147F-489C-8BEE-A7269CFDC091}"/>
              </a:ext>
            </a:extLst>
          </p:cNvPr>
          <p:cNvCxnSpPr>
            <a:cxnSpLocks/>
          </p:cNvCxnSpPr>
          <p:nvPr/>
        </p:nvCxnSpPr>
        <p:spPr>
          <a:xfrm>
            <a:off x="11212582" y="4494024"/>
            <a:ext cx="1" cy="954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5A56045-7A2E-4EF3-AE57-A04BC316D834}"/>
              </a:ext>
            </a:extLst>
          </p:cNvPr>
          <p:cNvSpPr txBox="1"/>
          <p:nvPr/>
        </p:nvSpPr>
        <p:spPr>
          <a:xfrm>
            <a:off x="10315488" y="4175771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1EABB8C-E074-4B1D-86E2-A5CA65411D12}"/>
              </a:ext>
            </a:extLst>
          </p:cNvPr>
          <p:cNvCxnSpPr>
            <a:cxnSpLocks/>
          </p:cNvCxnSpPr>
          <p:nvPr/>
        </p:nvCxnSpPr>
        <p:spPr>
          <a:xfrm>
            <a:off x="9473651" y="4512597"/>
            <a:ext cx="1" cy="954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3E4534F-84AA-48C0-81EE-8FDA63045B93}"/>
              </a:ext>
            </a:extLst>
          </p:cNvPr>
          <p:cNvSpPr txBox="1"/>
          <p:nvPr/>
        </p:nvSpPr>
        <p:spPr>
          <a:xfrm>
            <a:off x="8576557" y="4194344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77E69C5C-0B53-4759-B4FD-3D5AFA3575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804914" y="6024910"/>
            <a:ext cx="815339" cy="3"/>
          </a:xfrm>
          <a:prstGeom prst="bentConnector3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E30F34A7-510E-4854-94A0-5D977C94510D}"/>
              </a:ext>
            </a:extLst>
          </p:cNvPr>
          <p:cNvSpPr txBox="1"/>
          <p:nvPr/>
        </p:nvSpPr>
        <p:spPr>
          <a:xfrm>
            <a:off x="10214873" y="6371462"/>
            <a:ext cx="179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Loss Monitor</a:t>
            </a: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B47E0A9A-50CE-47A4-91F6-E4A3D2B996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33197" y="5649439"/>
            <a:ext cx="1134108" cy="551180"/>
          </a:xfrm>
          <a:prstGeom prst="bentConnector3">
            <a:avLst>
              <a:gd name="adj1" fmla="val 56"/>
            </a:avLst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F80B899-4085-4DCC-BA14-59AC784C9305}"/>
              </a:ext>
            </a:extLst>
          </p:cNvPr>
          <p:cNvSpPr txBox="1"/>
          <p:nvPr/>
        </p:nvSpPr>
        <p:spPr>
          <a:xfrm>
            <a:off x="7087325" y="5898202"/>
            <a:ext cx="19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Loss Monitor</a:t>
            </a: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670028C2-D073-445B-9AD4-F4CA6AD2B0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52041" y="5649438"/>
            <a:ext cx="1262485" cy="1114271"/>
          </a:xfrm>
          <a:prstGeom prst="bentConnector3">
            <a:avLst>
              <a:gd name="adj1" fmla="val -143"/>
            </a:avLst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FDE63DC-7028-45CF-8107-76C16540A55A}"/>
              </a:ext>
            </a:extLst>
          </p:cNvPr>
          <p:cNvSpPr txBox="1"/>
          <p:nvPr/>
        </p:nvSpPr>
        <p:spPr>
          <a:xfrm>
            <a:off x="7104951" y="6375861"/>
            <a:ext cx="19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Loss Monitor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B5640C9-0044-4ABC-BCE8-A1E0B2165E40}"/>
              </a:ext>
            </a:extLst>
          </p:cNvPr>
          <p:cNvSpPr txBox="1"/>
          <p:nvPr/>
        </p:nvSpPr>
        <p:spPr>
          <a:xfrm>
            <a:off x="8245231" y="899863"/>
            <a:ext cx="382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System Layout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30FC844-D6DE-49E4-818F-FC30EC551D1C}"/>
              </a:ext>
            </a:extLst>
          </p:cNvPr>
          <p:cNvSpPr txBox="1"/>
          <p:nvPr/>
        </p:nvSpPr>
        <p:spPr>
          <a:xfrm>
            <a:off x="4500457" y="6071668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Blue – Output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 – Input Signals</a:t>
            </a:r>
          </a:p>
        </p:txBody>
      </p:sp>
    </p:spTree>
    <p:extLst>
      <p:ext uri="{BB962C8B-B14F-4D97-AF65-F5344CB8AC3E}">
        <p14:creationId xmlns:p14="http://schemas.microsoft.com/office/powerpoint/2010/main" val="51059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4119-2D96-4651-B712-9A0938DA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40"/>
            <a:ext cx="10515600" cy="876694"/>
          </a:xfrm>
        </p:spPr>
        <p:txBody>
          <a:bodyPr/>
          <a:lstStyle/>
          <a:p>
            <a:r>
              <a:rPr lang="en-US" dirty="0"/>
              <a:t>System Control Demonstration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F1359-7255-49F4-9989-356F3472F980}"/>
              </a:ext>
            </a:extLst>
          </p:cNvPr>
          <p:cNvSpPr txBox="1"/>
          <p:nvPr/>
        </p:nvSpPr>
        <p:spPr>
          <a:xfrm>
            <a:off x="838200" y="5503783"/>
            <a:ext cx="518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figure showed when one of the devices was tripped, both outputs were tripped. When the input was tripped, the latched output was tripped immediately. Both System status 1 and 2 are changed to “Tripped”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503A7-B456-4223-B859-9FD96648F1BA}"/>
              </a:ext>
            </a:extLst>
          </p:cNvPr>
          <p:cNvSpPr txBox="1"/>
          <p:nvPr/>
        </p:nvSpPr>
        <p:spPr>
          <a:xfrm>
            <a:off x="6172200" y="544869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figure verified all the channels were working as expected.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11451BC-F6CD-4AD7-B19A-273E92A05EC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046375"/>
            <a:ext cx="5658439" cy="431747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69F2EA8-3D92-444A-A1B7-F6F924C8F91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7011" y="1046375"/>
            <a:ext cx="5312790" cy="43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4119-2D96-4651-B712-9A0938DA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40"/>
            <a:ext cx="10515600" cy="876694"/>
          </a:xfrm>
        </p:spPr>
        <p:txBody>
          <a:bodyPr/>
          <a:lstStyle/>
          <a:p>
            <a:r>
              <a:rPr lang="en-US" dirty="0"/>
              <a:t>System Control Demonstration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F1359-7255-49F4-9989-356F3472F980}"/>
              </a:ext>
            </a:extLst>
          </p:cNvPr>
          <p:cNvSpPr txBox="1"/>
          <p:nvPr/>
        </p:nvSpPr>
        <p:spPr>
          <a:xfrm>
            <a:off x="707011" y="5448693"/>
            <a:ext cx="53127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figure showed when the raw status became normal, the latched status was tripped until the reset was pressed. The system status 2 which is based on the latched status was still tripped. All the channels were working as expected.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503A7-B456-4223-B859-9FD96648F1BA}"/>
              </a:ext>
            </a:extLst>
          </p:cNvPr>
          <p:cNvSpPr txBox="1"/>
          <p:nvPr/>
        </p:nvSpPr>
        <p:spPr>
          <a:xfrm>
            <a:off x="6172200" y="5448693"/>
            <a:ext cx="56584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figure showed that when the reset was asserted, the latched status was released and followed the raw status to show the “Normal” state. Both system status 1 and 2 were changed to “Normal”.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56E5EB-FF24-4B9A-9B0F-8E52AEAFD1A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4462" y="1046375"/>
            <a:ext cx="5435338" cy="431747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1B9C16E-C6BD-40AC-A89E-8653B5C2B98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046375"/>
            <a:ext cx="5734638" cy="43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9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1349-DDBE-4E72-BBC2-4EA641FF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340" cy="1067749"/>
          </a:xfrm>
        </p:spPr>
        <p:txBody>
          <a:bodyPr>
            <a:normAutofit/>
          </a:bodyPr>
          <a:lstStyle/>
          <a:p>
            <a:r>
              <a:rPr lang="en-US" dirty="0"/>
              <a:t>Design Details – Input Signal Logic &amp; AND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3E4EA-DFF9-4C3D-BBBF-6009A1C61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15" y="1516186"/>
            <a:ext cx="4298463" cy="5150338"/>
          </a:xfrm>
        </p:spPr>
        <p:txBody>
          <a:bodyPr>
            <a:normAutofit/>
          </a:bodyPr>
          <a:lstStyle/>
          <a:p>
            <a:r>
              <a:rPr lang="en-US" dirty="0"/>
              <a:t>The input </a:t>
            </a:r>
            <a:r>
              <a:rPr lang="en-US"/>
              <a:t>signal logic block </a:t>
            </a:r>
            <a:r>
              <a:rPr lang="en-US" dirty="0"/>
              <a:t>is a combination of different logical circuits in the firmware. It is designed in a such way that if enabled, the input signal will be latched when there is a transition from logical high to logical low. The latched signal can be reset back to one if the input signal is at logical high.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1043F-FE09-4EBB-B340-7BAA279F3A67}"/>
              </a:ext>
            </a:extLst>
          </p:cNvPr>
          <p:cNvSpPr/>
          <p:nvPr/>
        </p:nvSpPr>
        <p:spPr>
          <a:xfrm>
            <a:off x="6174154" y="1432874"/>
            <a:ext cx="2361726" cy="230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D131D6-E671-4A76-A2B1-99219D16D5B5}"/>
              </a:ext>
            </a:extLst>
          </p:cNvPr>
          <p:cNvSpPr txBox="1"/>
          <p:nvPr/>
        </p:nvSpPr>
        <p:spPr>
          <a:xfrm>
            <a:off x="5275924" y="1543238"/>
            <a:ext cx="58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Ena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E329BC-5163-48A6-BBCC-0F48543D7B2E}"/>
              </a:ext>
            </a:extLst>
          </p:cNvPr>
          <p:cNvSpPr txBox="1"/>
          <p:nvPr/>
        </p:nvSpPr>
        <p:spPr>
          <a:xfrm>
            <a:off x="5166892" y="2566244"/>
            <a:ext cx="69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106944-95DB-4708-B00E-BE29C613818D}"/>
              </a:ext>
            </a:extLst>
          </p:cNvPr>
          <p:cNvSpPr txBox="1"/>
          <p:nvPr/>
        </p:nvSpPr>
        <p:spPr>
          <a:xfrm>
            <a:off x="5333115" y="3084085"/>
            <a:ext cx="5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CD56D8-1312-4F4D-A36E-3B90F50D9EB9}"/>
              </a:ext>
            </a:extLst>
          </p:cNvPr>
          <p:cNvSpPr txBox="1"/>
          <p:nvPr/>
        </p:nvSpPr>
        <p:spPr>
          <a:xfrm>
            <a:off x="5368113" y="2054741"/>
            <a:ext cx="52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459F971-2E91-4237-B9EA-DC4B490970E2}"/>
              </a:ext>
            </a:extLst>
          </p:cNvPr>
          <p:cNvSpPr/>
          <p:nvPr/>
        </p:nvSpPr>
        <p:spPr>
          <a:xfrm>
            <a:off x="6174153" y="4128435"/>
            <a:ext cx="2333989" cy="230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AB6E12-A5A5-4425-84AD-45C60DCE4AFB}"/>
              </a:ext>
            </a:extLst>
          </p:cNvPr>
          <p:cNvSpPr txBox="1"/>
          <p:nvPr/>
        </p:nvSpPr>
        <p:spPr>
          <a:xfrm>
            <a:off x="5368113" y="4291756"/>
            <a:ext cx="54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Ena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FF1C97-B953-4B4B-8C7D-C56C887A2D02}"/>
              </a:ext>
            </a:extLst>
          </p:cNvPr>
          <p:cNvSpPr txBox="1"/>
          <p:nvPr/>
        </p:nvSpPr>
        <p:spPr>
          <a:xfrm>
            <a:off x="5227054" y="5314762"/>
            <a:ext cx="63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6A90BD-308E-4443-B1D7-0EE16623E1EF}"/>
              </a:ext>
            </a:extLst>
          </p:cNvPr>
          <p:cNvSpPr txBox="1"/>
          <p:nvPr/>
        </p:nvSpPr>
        <p:spPr>
          <a:xfrm>
            <a:off x="5275924" y="5826265"/>
            <a:ext cx="58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9843CAA-E805-4FFD-9EF5-4E9D3675064C}"/>
              </a:ext>
            </a:extLst>
          </p:cNvPr>
          <p:cNvSpPr txBox="1"/>
          <p:nvPr/>
        </p:nvSpPr>
        <p:spPr>
          <a:xfrm>
            <a:off x="5333115" y="4803259"/>
            <a:ext cx="5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49D1DB-184B-473E-AA28-F68496CC7FDA}"/>
              </a:ext>
            </a:extLst>
          </p:cNvPr>
          <p:cNvSpPr/>
          <p:nvPr/>
        </p:nvSpPr>
        <p:spPr>
          <a:xfrm>
            <a:off x="9877068" y="1432874"/>
            <a:ext cx="1218286" cy="4998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CB1855-F2B5-4682-93CA-B785746F2BFD}"/>
              </a:ext>
            </a:extLst>
          </p:cNvPr>
          <p:cNvSpPr txBox="1"/>
          <p:nvPr/>
        </p:nvSpPr>
        <p:spPr>
          <a:xfrm>
            <a:off x="9912368" y="3551087"/>
            <a:ext cx="114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GATE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9D63D60-D4C7-46A4-BAC9-B7DB95DA9313}"/>
              </a:ext>
            </a:extLst>
          </p:cNvPr>
          <p:cNvSpPr txBox="1"/>
          <p:nvPr/>
        </p:nvSpPr>
        <p:spPr>
          <a:xfrm>
            <a:off x="11335675" y="354617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1D66B5-3003-4EFA-A8CB-6D618AF8B697}"/>
              </a:ext>
            </a:extLst>
          </p:cNvPr>
          <p:cNvSpPr txBox="1"/>
          <p:nvPr/>
        </p:nvSpPr>
        <p:spPr>
          <a:xfrm>
            <a:off x="8574178" y="5095209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Status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641459C-EA8A-470F-B325-A6E48704CFAE}"/>
              </a:ext>
            </a:extLst>
          </p:cNvPr>
          <p:cNvSpPr txBox="1"/>
          <p:nvPr/>
        </p:nvSpPr>
        <p:spPr>
          <a:xfrm>
            <a:off x="8574178" y="2409629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Status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9E84A25D-3B31-4219-B380-60DF72C5BDC8}"/>
              </a:ext>
            </a:extLst>
          </p:cNvPr>
          <p:cNvSpPr/>
          <p:nvPr/>
        </p:nvSpPr>
        <p:spPr>
          <a:xfrm>
            <a:off x="8640214" y="4687959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9E05C691-791E-45EE-9D3D-308C655E303A}"/>
              </a:ext>
            </a:extLst>
          </p:cNvPr>
          <p:cNvSpPr/>
          <p:nvPr/>
        </p:nvSpPr>
        <p:spPr>
          <a:xfrm>
            <a:off x="8599299" y="1918403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A41BFF0-B036-453B-ACB4-89593E2BCECE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859221" y="1727904"/>
            <a:ext cx="3149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B11F4C9-2B0C-4949-B4B5-624882EC95E3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5897425" y="2233071"/>
            <a:ext cx="276729" cy="633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61480F1-B221-4291-9641-492516BCFDE4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5859221" y="2750910"/>
            <a:ext cx="314933" cy="63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6AFF2C5-A511-42EC-BCE7-B11CFC869467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5859221" y="3267211"/>
            <a:ext cx="314933" cy="15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08C44E9-E127-4C69-B2D5-2E30E2651E92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5915708" y="4475652"/>
            <a:ext cx="274617" cy="7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BF7495E-3055-4348-A329-83BA3736F46D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5859221" y="4980047"/>
            <a:ext cx="314933" cy="787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5758017-C8EB-4124-8CD8-EA1D2E34C3A3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5859221" y="5499428"/>
            <a:ext cx="3149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96B778F-A47F-4618-A8F9-52987AB55C05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859221" y="6010931"/>
            <a:ext cx="3149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A5C002A-A00D-4386-8F97-85D645879765}"/>
              </a:ext>
            </a:extLst>
          </p:cNvPr>
          <p:cNvSpPr txBox="1"/>
          <p:nvPr/>
        </p:nvSpPr>
        <p:spPr>
          <a:xfrm>
            <a:off x="6173143" y="2226920"/>
            <a:ext cx="246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Input Signal Logic</a:t>
            </a:r>
          </a:p>
          <a:p>
            <a:r>
              <a:rPr lang="en-US" sz="2000" dirty="0"/>
              <a:t>(Registers &amp; Latches)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01D9C9A-9240-4B68-870C-9A988E9AF978}"/>
              </a:ext>
            </a:extLst>
          </p:cNvPr>
          <p:cNvSpPr txBox="1"/>
          <p:nvPr/>
        </p:nvSpPr>
        <p:spPr>
          <a:xfrm>
            <a:off x="6181467" y="4869103"/>
            <a:ext cx="247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Input Signal Logic</a:t>
            </a:r>
          </a:p>
          <a:p>
            <a:r>
              <a:rPr lang="en-US" sz="2000" dirty="0"/>
              <a:t>(Registers &amp; Latches)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0139485-0690-4691-8DC9-6E469FC531A3}"/>
              </a:ext>
            </a:extLst>
          </p:cNvPr>
          <p:cNvCxnSpPr>
            <a:cxnSpLocks/>
          </p:cNvCxnSpPr>
          <p:nvPr/>
        </p:nvCxnSpPr>
        <p:spPr>
          <a:xfrm>
            <a:off x="11079560" y="3735753"/>
            <a:ext cx="274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5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9EDD5-854E-497A-9589-1ACDB036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69" y="1022688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Function Diagram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AC7EA3-A527-486F-84DE-69DB8C70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76" y="339224"/>
            <a:ext cx="7165837" cy="61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3E4F90-256B-4B91-8538-80696C01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678" y="2963363"/>
            <a:ext cx="4961322" cy="3894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0401D2-925D-4E72-93AC-06D7DB35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1" y="414742"/>
            <a:ext cx="3835400" cy="2141855"/>
          </a:xfrm>
        </p:spPr>
        <p:txBody>
          <a:bodyPr>
            <a:normAutofit/>
          </a:bodyPr>
          <a:lstStyle/>
          <a:p>
            <a:r>
              <a:rPr lang="en-US" dirty="0"/>
              <a:t>Design Details-Hardware</a:t>
            </a:r>
          </a:p>
        </p:txBody>
      </p:sp>
      <p:pic>
        <p:nvPicPr>
          <p:cNvPr id="5" name="Content Placeholder 3" descr="C:\Users\zeyi\AppData\Local\Microsoft\Windows\INetCache\Content.MSO\77DEFE19.tmp">
            <a:extLst>
              <a:ext uri="{FF2B5EF4-FFF2-40B4-BE49-F238E27FC236}">
                <a16:creationId xmlns:a16="http://schemas.microsoft.com/office/drawing/2014/main" id="{EEB5BA9E-55C5-4349-942F-108A15C136D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29000"/>
            <a:ext cx="4366260" cy="3428999"/>
          </a:xfrm>
          <a:prstGeom prst="rect">
            <a:avLst/>
          </a:prstGeom>
          <a:noFill/>
        </p:spPr>
      </p:pic>
      <p:pic>
        <p:nvPicPr>
          <p:cNvPr id="6" name="Picture 5" descr="IMG_0830.JPG">
            <a:extLst>
              <a:ext uri="{FF2B5EF4-FFF2-40B4-BE49-F238E27FC236}">
                <a16:creationId xmlns:a16="http://schemas.microsoft.com/office/drawing/2014/main" id="{A38DFC84-73EE-413A-9D45-5A87B16AB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31" y="414742"/>
            <a:ext cx="4476211" cy="3357158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99888B9-9968-4165-810F-01927603D29B}"/>
              </a:ext>
            </a:extLst>
          </p:cNvPr>
          <p:cNvCxnSpPr>
            <a:cxnSpLocks/>
          </p:cNvCxnSpPr>
          <p:nvPr/>
        </p:nvCxnSpPr>
        <p:spPr>
          <a:xfrm flipV="1">
            <a:off x="1604963" y="1242060"/>
            <a:ext cx="3287077" cy="2934653"/>
          </a:xfrm>
          <a:prstGeom prst="bentConnector3">
            <a:avLst>
              <a:gd name="adj1" fmla="val 15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BA6D4A4-AB15-407E-BC02-9F324D795787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7870" y="2038350"/>
            <a:ext cx="2590800" cy="2354580"/>
          </a:xfrm>
          <a:prstGeom prst="bentConnector3">
            <a:avLst>
              <a:gd name="adj1" fmla="val 1471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E247AC-388A-4A48-B806-2FE2439143E8}"/>
              </a:ext>
            </a:extLst>
          </p:cNvPr>
          <p:cNvSpPr txBox="1"/>
          <p:nvPr/>
        </p:nvSpPr>
        <p:spPr>
          <a:xfrm>
            <a:off x="3691860" y="5824767"/>
            <a:ext cx="240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MicroZed 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08CD3-6028-4264-A730-D4CD0A79B1F4}"/>
              </a:ext>
            </a:extLst>
          </p:cNvPr>
          <p:cNvSpPr txBox="1"/>
          <p:nvPr/>
        </p:nvSpPr>
        <p:spPr>
          <a:xfrm>
            <a:off x="5935980" y="5092498"/>
            <a:ext cx="21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Breakout 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FC7E3-A731-48E2-B220-B82C62F49B25}"/>
              </a:ext>
            </a:extLst>
          </p:cNvPr>
          <p:cNvSpPr txBox="1"/>
          <p:nvPr/>
        </p:nvSpPr>
        <p:spPr>
          <a:xfrm>
            <a:off x="1857742" y="78186"/>
            <a:ext cx="240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Carrier Board</a:t>
            </a:r>
          </a:p>
        </p:txBody>
      </p:sp>
    </p:spTree>
    <p:extLst>
      <p:ext uri="{BB962C8B-B14F-4D97-AF65-F5344CB8AC3E}">
        <p14:creationId xmlns:p14="http://schemas.microsoft.com/office/powerpoint/2010/main" val="240951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829</Words>
  <Application>Microsoft Office PowerPoint</Application>
  <PresentationFormat>Widescreen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CBETA Fast Shutdown System</vt:lpstr>
      <vt:lpstr>Topics</vt:lpstr>
      <vt:lpstr>System Overview</vt:lpstr>
      <vt:lpstr>PowerPoint Presentation</vt:lpstr>
      <vt:lpstr>System Control Demonstration</vt:lpstr>
      <vt:lpstr>System Control Demonstration </vt:lpstr>
      <vt:lpstr>Design Details – Input Signal Logic &amp; AND Gate</vt:lpstr>
      <vt:lpstr>Design Function Diagram</vt:lpstr>
      <vt:lpstr>Design Details-Hardware</vt:lpstr>
      <vt:lpstr>Design Details – Pinout Connections</vt:lpstr>
      <vt:lpstr>Design Details - Carrier Board</vt:lpstr>
      <vt:lpstr>Design Details – EPICS IOC System</vt:lpstr>
      <vt:lpstr>Future Work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CBETA Fast Shutdown System</dc:title>
  <dc:creator>Tang, Zeyi</dc:creator>
  <cp:lastModifiedBy>Tang, Zeyi</cp:lastModifiedBy>
  <cp:revision>26</cp:revision>
  <dcterms:created xsi:type="dcterms:W3CDTF">2020-04-06T16:47:51Z</dcterms:created>
  <dcterms:modified xsi:type="dcterms:W3CDTF">2020-04-07T15:49:53Z</dcterms:modified>
</cp:coreProperties>
</file>