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9" r:id="rId3"/>
    <p:sldId id="271" r:id="rId4"/>
    <p:sldId id="270" r:id="rId5"/>
    <p:sldId id="272" r:id="rId6"/>
    <p:sldId id="257" r:id="rId7"/>
    <p:sldId id="273" r:id="rId8"/>
    <p:sldId id="274" r:id="rId9"/>
    <p:sldId id="275" r:id="rId10"/>
    <p:sldId id="276"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50" d="100"/>
          <a:sy n="150" d="100"/>
        </p:scale>
        <p:origin x="-67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888E93-043F-3443-A1AB-E53FAB6E9B3E}" type="datetimeFigureOut">
              <a:rPr lang="en-US" smtClean="0"/>
              <a:t>9/18/17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103D5-9649-9C44-96D2-3E124D6C7DB9}" type="slidenum">
              <a:rPr lang="en-US" smtClean="0"/>
              <a:t>‹#›</a:t>
            </a:fld>
            <a:endParaRPr lang="en-US"/>
          </a:p>
        </p:txBody>
      </p:sp>
    </p:spTree>
    <p:extLst>
      <p:ext uri="{BB962C8B-B14F-4D97-AF65-F5344CB8AC3E}">
        <p14:creationId xmlns:p14="http://schemas.microsoft.com/office/powerpoint/2010/main" val="1991683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888E93-043F-3443-A1AB-E53FAB6E9B3E}" type="datetimeFigureOut">
              <a:rPr lang="en-US" smtClean="0"/>
              <a:t>9/18/17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103D5-9649-9C44-96D2-3E124D6C7DB9}" type="slidenum">
              <a:rPr lang="en-US" smtClean="0"/>
              <a:t>‹#›</a:t>
            </a:fld>
            <a:endParaRPr lang="en-US"/>
          </a:p>
        </p:txBody>
      </p:sp>
    </p:spTree>
    <p:extLst>
      <p:ext uri="{BB962C8B-B14F-4D97-AF65-F5344CB8AC3E}">
        <p14:creationId xmlns:p14="http://schemas.microsoft.com/office/powerpoint/2010/main" val="3292901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888E93-043F-3443-A1AB-E53FAB6E9B3E}" type="datetimeFigureOut">
              <a:rPr lang="en-US" smtClean="0"/>
              <a:t>9/18/17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103D5-9649-9C44-96D2-3E124D6C7DB9}" type="slidenum">
              <a:rPr lang="en-US" smtClean="0"/>
              <a:t>‹#›</a:t>
            </a:fld>
            <a:endParaRPr lang="en-US"/>
          </a:p>
        </p:txBody>
      </p:sp>
    </p:spTree>
    <p:extLst>
      <p:ext uri="{BB962C8B-B14F-4D97-AF65-F5344CB8AC3E}">
        <p14:creationId xmlns:p14="http://schemas.microsoft.com/office/powerpoint/2010/main" val="763634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888E93-043F-3443-A1AB-E53FAB6E9B3E}" type="datetimeFigureOut">
              <a:rPr lang="en-US" smtClean="0"/>
              <a:t>9/18/17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103D5-9649-9C44-96D2-3E124D6C7DB9}" type="slidenum">
              <a:rPr lang="en-US" smtClean="0"/>
              <a:t>‹#›</a:t>
            </a:fld>
            <a:endParaRPr lang="en-US"/>
          </a:p>
        </p:txBody>
      </p:sp>
    </p:spTree>
    <p:extLst>
      <p:ext uri="{BB962C8B-B14F-4D97-AF65-F5344CB8AC3E}">
        <p14:creationId xmlns:p14="http://schemas.microsoft.com/office/powerpoint/2010/main" val="2555930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888E93-043F-3443-A1AB-E53FAB6E9B3E}" type="datetimeFigureOut">
              <a:rPr lang="en-US" smtClean="0"/>
              <a:t>9/18/17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103D5-9649-9C44-96D2-3E124D6C7DB9}" type="slidenum">
              <a:rPr lang="en-US" smtClean="0"/>
              <a:t>‹#›</a:t>
            </a:fld>
            <a:endParaRPr lang="en-US"/>
          </a:p>
        </p:txBody>
      </p:sp>
    </p:spTree>
    <p:extLst>
      <p:ext uri="{BB962C8B-B14F-4D97-AF65-F5344CB8AC3E}">
        <p14:creationId xmlns:p14="http://schemas.microsoft.com/office/powerpoint/2010/main" val="883385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888E93-043F-3443-A1AB-E53FAB6E9B3E}" type="datetimeFigureOut">
              <a:rPr lang="en-US" smtClean="0"/>
              <a:t>9/18/17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4103D5-9649-9C44-96D2-3E124D6C7DB9}" type="slidenum">
              <a:rPr lang="en-US" smtClean="0"/>
              <a:t>‹#›</a:t>
            </a:fld>
            <a:endParaRPr lang="en-US"/>
          </a:p>
        </p:txBody>
      </p:sp>
    </p:spTree>
    <p:extLst>
      <p:ext uri="{BB962C8B-B14F-4D97-AF65-F5344CB8AC3E}">
        <p14:creationId xmlns:p14="http://schemas.microsoft.com/office/powerpoint/2010/main" val="1230381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888E93-043F-3443-A1AB-E53FAB6E9B3E}" type="datetimeFigureOut">
              <a:rPr lang="en-US" smtClean="0"/>
              <a:t>9/18/17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4103D5-9649-9C44-96D2-3E124D6C7DB9}" type="slidenum">
              <a:rPr lang="en-US" smtClean="0"/>
              <a:t>‹#›</a:t>
            </a:fld>
            <a:endParaRPr lang="en-US"/>
          </a:p>
        </p:txBody>
      </p:sp>
    </p:spTree>
    <p:extLst>
      <p:ext uri="{BB962C8B-B14F-4D97-AF65-F5344CB8AC3E}">
        <p14:creationId xmlns:p14="http://schemas.microsoft.com/office/powerpoint/2010/main" val="1789377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888E93-043F-3443-A1AB-E53FAB6E9B3E}" type="datetimeFigureOut">
              <a:rPr lang="en-US" smtClean="0"/>
              <a:t>9/18/17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4103D5-9649-9C44-96D2-3E124D6C7DB9}" type="slidenum">
              <a:rPr lang="en-US" smtClean="0"/>
              <a:t>‹#›</a:t>
            </a:fld>
            <a:endParaRPr lang="en-US"/>
          </a:p>
        </p:txBody>
      </p:sp>
    </p:spTree>
    <p:extLst>
      <p:ext uri="{BB962C8B-B14F-4D97-AF65-F5344CB8AC3E}">
        <p14:creationId xmlns:p14="http://schemas.microsoft.com/office/powerpoint/2010/main" val="2263843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888E93-043F-3443-A1AB-E53FAB6E9B3E}" type="datetimeFigureOut">
              <a:rPr lang="en-US" smtClean="0"/>
              <a:t>9/18/17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4103D5-9649-9C44-96D2-3E124D6C7DB9}" type="slidenum">
              <a:rPr lang="en-US" smtClean="0"/>
              <a:t>‹#›</a:t>
            </a:fld>
            <a:endParaRPr lang="en-US"/>
          </a:p>
        </p:txBody>
      </p:sp>
    </p:spTree>
    <p:extLst>
      <p:ext uri="{BB962C8B-B14F-4D97-AF65-F5344CB8AC3E}">
        <p14:creationId xmlns:p14="http://schemas.microsoft.com/office/powerpoint/2010/main" val="2689827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888E93-043F-3443-A1AB-E53FAB6E9B3E}" type="datetimeFigureOut">
              <a:rPr lang="en-US" smtClean="0"/>
              <a:t>9/18/17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4103D5-9649-9C44-96D2-3E124D6C7DB9}" type="slidenum">
              <a:rPr lang="en-US" smtClean="0"/>
              <a:t>‹#›</a:t>
            </a:fld>
            <a:endParaRPr lang="en-US"/>
          </a:p>
        </p:txBody>
      </p:sp>
    </p:spTree>
    <p:extLst>
      <p:ext uri="{BB962C8B-B14F-4D97-AF65-F5344CB8AC3E}">
        <p14:creationId xmlns:p14="http://schemas.microsoft.com/office/powerpoint/2010/main" val="4177592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888E93-043F-3443-A1AB-E53FAB6E9B3E}" type="datetimeFigureOut">
              <a:rPr lang="en-US" smtClean="0"/>
              <a:t>9/18/17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4103D5-9649-9C44-96D2-3E124D6C7DB9}" type="slidenum">
              <a:rPr lang="en-US" smtClean="0"/>
              <a:t>‹#›</a:t>
            </a:fld>
            <a:endParaRPr lang="en-US"/>
          </a:p>
        </p:txBody>
      </p:sp>
    </p:spTree>
    <p:extLst>
      <p:ext uri="{BB962C8B-B14F-4D97-AF65-F5344CB8AC3E}">
        <p14:creationId xmlns:p14="http://schemas.microsoft.com/office/powerpoint/2010/main" val="35894617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888E93-043F-3443-A1AB-E53FAB6E9B3E}" type="datetimeFigureOut">
              <a:rPr lang="en-US" smtClean="0"/>
              <a:t>9/18/17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4103D5-9649-9C44-96D2-3E124D6C7DB9}" type="slidenum">
              <a:rPr lang="en-US" smtClean="0"/>
              <a:t>‹#›</a:t>
            </a:fld>
            <a:endParaRPr lang="en-US"/>
          </a:p>
        </p:txBody>
      </p:sp>
    </p:spTree>
    <p:extLst>
      <p:ext uri="{BB962C8B-B14F-4D97-AF65-F5344CB8AC3E}">
        <p14:creationId xmlns:p14="http://schemas.microsoft.com/office/powerpoint/2010/main" val="1593000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49104" y="4532423"/>
            <a:ext cx="6984824" cy="1550328"/>
          </a:xfrm>
        </p:spPr>
        <p:txBody>
          <a:bodyPr>
            <a:normAutofit/>
          </a:bodyPr>
          <a:lstStyle/>
          <a:p>
            <a:r>
              <a:rPr lang="en-US" dirty="0" smtClean="0"/>
              <a:t>Technical Meeting September 18, 2017</a:t>
            </a:r>
          </a:p>
          <a:p>
            <a:r>
              <a:rPr lang="en-US" dirty="0" smtClean="0"/>
              <a:t>Rob Michnoff</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50723" y="637931"/>
            <a:ext cx="5042552" cy="1839786"/>
          </a:xfrm>
          <a:prstGeom prst="rect">
            <a:avLst/>
          </a:prstGeom>
        </p:spPr>
      </p:pic>
      <p:sp>
        <p:nvSpPr>
          <p:cNvPr id="7" name="Title 1"/>
          <p:cNvSpPr>
            <a:spLocks noGrp="1"/>
          </p:cNvSpPr>
          <p:nvPr>
            <p:ph type="ctrTitle"/>
          </p:nvPr>
        </p:nvSpPr>
        <p:spPr>
          <a:xfrm>
            <a:off x="795018" y="2921668"/>
            <a:ext cx="7600690" cy="1219200"/>
          </a:xfrm>
        </p:spPr>
        <p:txBody>
          <a:bodyPr>
            <a:normAutofit/>
          </a:bodyPr>
          <a:lstStyle/>
          <a:p>
            <a:r>
              <a:rPr lang="en-US" dirty="0" smtClean="0"/>
              <a:t>Milestones and Schedule</a:t>
            </a:r>
            <a:endParaRPr lang="en-US" dirty="0"/>
          </a:p>
        </p:txBody>
      </p:sp>
    </p:spTree>
    <p:extLst>
      <p:ext uri="{BB962C8B-B14F-4D97-AF65-F5344CB8AC3E}">
        <p14:creationId xmlns:p14="http://schemas.microsoft.com/office/powerpoint/2010/main" val="321719834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priority items to complete</a:t>
            </a:r>
            <a:endParaRPr lang="en-US" dirty="0"/>
          </a:p>
        </p:txBody>
      </p:sp>
      <p:sp>
        <p:nvSpPr>
          <p:cNvPr id="3" name="Content Placeholder 2"/>
          <p:cNvSpPr>
            <a:spLocks noGrp="1"/>
          </p:cNvSpPr>
          <p:nvPr>
            <p:ph idx="1"/>
          </p:nvPr>
        </p:nvSpPr>
        <p:spPr>
          <a:xfrm>
            <a:off x="279400" y="1600200"/>
            <a:ext cx="8864600" cy="4876800"/>
          </a:xfrm>
        </p:spPr>
        <p:txBody>
          <a:bodyPr>
            <a:normAutofit fontScale="70000" lnSpcReduction="20000"/>
          </a:bodyPr>
          <a:lstStyle/>
          <a:p>
            <a:r>
              <a:rPr lang="en-US" dirty="0" smtClean="0"/>
              <a:t>Finalize lattice</a:t>
            </a:r>
          </a:p>
          <a:p>
            <a:r>
              <a:rPr lang="en-US" dirty="0" smtClean="0"/>
              <a:t>Complete drawings of entire </a:t>
            </a:r>
            <a:r>
              <a:rPr lang="en-US" dirty="0" smtClean="0"/>
              <a:t>machine (FAT </a:t>
            </a:r>
            <a:r>
              <a:rPr lang="en-US" dirty="0" err="1" smtClean="0"/>
              <a:t>dwgs</a:t>
            </a:r>
            <a:r>
              <a:rPr lang="en-US" dirty="0" smtClean="0"/>
              <a:t> by </a:t>
            </a:r>
            <a:r>
              <a:rPr lang="en-US" dirty="0" smtClean="0"/>
              <a:t>S</a:t>
            </a:r>
            <a:r>
              <a:rPr lang="en-US" dirty="0" smtClean="0"/>
              <a:t>ept. 30, 2017)</a:t>
            </a:r>
            <a:endParaRPr lang="en-US" dirty="0" smtClean="0"/>
          </a:p>
          <a:p>
            <a:pPr lvl="1"/>
            <a:r>
              <a:rPr lang="en-US" dirty="0" smtClean="0"/>
              <a:t>Vacuum layout, including location all devices </a:t>
            </a:r>
            <a:r>
              <a:rPr lang="mr-IN" dirty="0" smtClean="0"/>
              <a:t>–</a:t>
            </a:r>
            <a:r>
              <a:rPr lang="en-US" dirty="0" smtClean="0"/>
              <a:t> instrumentation, vacuum ports, bellows, etc.</a:t>
            </a:r>
          </a:p>
          <a:p>
            <a:r>
              <a:rPr lang="en-US" dirty="0" smtClean="0"/>
              <a:t>FFAG magnet assembly procurements</a:t>
            </a:r>
          </a:p>
          <a:p>
            <a:pPr lvl="1"/>
            <a:r>
              <a:rPr lang="en-US" dirty="0" err="1" smtClean="0"/>
              <a:t>Halbach</a:t>
            </a:r>
            <a:r>
              <a:rPr lang="en-US" dirty="0" smtClean="0"/>
              <a:t> assembly, corrector fabrication, girder components and assembly</a:t>
            </a:r>
          </a:p>
          <a:p>
            <a:r>
              <a:rPr lang="en-US" dirty="0" smtClean="0"/>
              <a:t>Concrete wall cutouts</a:t>
            </a:r>
          </a:p>
          <a:p>
            <a:r>
              <a:rPr lang="en-US" dirty="0" smtClean="0"/>
              <a:t>MLC beam tests </a:t>
            </a:r>
            <a:r>
              <a:rPr lang="mr-IN" dirty="0" smtClean="0"/>
              <a:t>–</a:t>
            </a:r>
            <a:r>
              <a:rPr lang="en-US" dirty="0" smtClean="0"/>
              <a:t> test 36 MeV acceleration</a:t>
            </a:r>
          </a:p>
          <a:p>
            <a:r>
              <a:rPr lang="en-US" dirty="0" smtClean="0"/>
              <a:t>BPM beam tests, design finalization, procurement</a:t>
            </a:r>
          </a:p>
          <a:p>
            <a:r>
              <a:rPr lang="en-US" dirty="0" smtClean="0"/>
              <a:t>Septa magnet </a:t>
            </a:r>
            <a:r>
              <a:rPr lang="mr-IN" dirty="0" smtClean="0"/>
              <a:t>–</a:t>
            </a:r>
            <a:r>
              <a:rPr lang="en-US" dirty="0" smtClean="0"/>
              <a:t> </a:t>
            </a:r>
            <a:r>
              <a:rPr lang="en-US" dirty="0" err="1"/>
              <a:t>H</a:t>
            </a:r>
            <a:r>
              <a:rPr lang="en-US" dirty="0" err="1" smtClean="0"/>
              <a:t>albach</a:t>
            </a:r>
            <a:r>
              <a:rPr lang="en-US" dirty="0" smtClean="0"/>
              <a:t>/electromagnet hybrid</a:t>
            </a:r>
          </a:p>
          <a:p>
            <a:r>
              <a:rPr lang="en-US" dirty="0"/>
              <a:t>Vacuum cross </a:t>
            </a:r>
            <a:r>
              <a:rPr lang="en-US" dirty="0" smtClean="0"/>
              <a:t>piece</a:t>
            </a:r>
          </a:p>
          <a:p>
            <a:r>
              <a:rPr lang="en-US" dirty="0" smtClean="0"/>
              <a:t>View screen and </a:t>
            </a:r>
            <a:r>
              <a:rPr lang="en-US" dirty="0" err="1" smtClean="0"/>
              <a:t>insertable</a:t>
            </a:r>
            <a:r>
              <a:rPr lang="en-US" dirty="0"/>
              <a:t> </a:t>
            </a:r>
            <a:r>
              <a:rPr lang="en-US" dirty="0" smtClean="0"/>
              <a:t>beam stop design, </a:t>
            </a:r>
            <a:r>
              <a:rPr lang="en-US" dirty="0" smtClean="0"/>
              <a:t>procurement</a:t>
            </a:r>
          </a:p>
          <a:p>
            <a:r>
              <a:rPr lang="en-US" dirty="0" smtClean="0"/>
              <a:t>Common magnets</a:t>
            </a:r>
            <a:endParaRPr lang="en-US" dirty="0"/>
          </a:p>
        </p:txBody>
      </p:sp>
    </p:spTree>
    <p:extLst>
      <p:ext uri="{BB962C8B-B14F-4D97-AF65-F5344CB8AC3E}">
        <p14:creationId xmlns:p14="http://schemas.microsoft.com/office/powerpoint/2010/main" val="3576409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Milestone dates per the schedule</a:t>
            </a:r>
            <a:endParaRPr lang="en-US" dirty="0"/>
          </a:p>
        </p:txBody>
      </p:sp>
      <p:sp>
        <p:nvSpPr>
          <p:cNvPr id="3" name="Content Placeholder 2"/>
          <p:cNvSpPr>
            <a:spLocks noGrp="1"/>
          </p:cNvSpPr>
          <p:nvPr>
            <p:ph idx="1"/>
          </p:nvPr>
        </p:nvSpPr>
        <p:spPr/>
        <p:txBody>
          <a:bodyPr/>
          <a:lstStyle/>
          <a:p>
            <a:r>
              <a:rPr lang="en-US" dirty="0" smtClean="0"/>
              <a:t>Present version of the schedule (which is now being used to status the project) shows activities completing too late, which will cause us to miss the contract milestone dates.</a:t>
            </a:r>
          </a:p>
        </p:txBody>
      </p:sp>
    </p:spTree>
    <p:extLst>
      <p:ext uri="{BB962C8B-B14F-4D97-AF65-F5344CB8AC3E}">
        <p14:creationId xmlns:p14="http://schemas.microsoft.com/office/powerpoint/2010/main" val="2531582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of the milestone date issues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61975552"/>
              </p:ext>
            </p:extLst>
          </p:nvPr>
        </p:nvGraphicFramePr>
        <p:xfrm>
          <a:off x="457200" y="1567156"/>
          <a:ext cx="8379411" cy="3443446"/>
        </p:xfrm>
        <a:graphic>
          <a:graphicData uri="http://schemas.openxmlformats.org/drawingml/2006/table">
            <a:tbl>
              <a:tblPr firstRow="1" bandRow="1">
                <a:tableStyleId>{5C22544A-7EE6-4342-B048-85BDC9FD1C3A}</a:tableStyleId>
              </a:tblPr>
              <a:tblGrid>
                <a:gridCol w="2793137"/>
                <a:gridCol w="2793137"/>
                <a:gridCol w="2793137"/>
              </a:tblGrid>
              <a:tr h="682057">
                <a:tc>
                  <a:txBody>
                    <a:bodyPr/>
                    <a:lstStyle/>
                    <a:p>
                      <a:r>
                        <a:rPr lang="en-US" dirty="0" smtClean="0"/>
                        <a:t>Milestone</a:t>
                      </a:r>
                      <a:endParaRPr lang="en-US" dirty="0"/>
                    </a:p>
                  </a:txBody>
                  <a:tcPr/>
                </a:tc>
                <a:tc>
                  <a:txBody>
                    <a:bodyPr/>
                    <a:lstStyle/>
                    <a:p>
                      <a:r>
                        <a:rPr lang="en-US" dirty="0" smtClean="0"/>
                        <a:t>Date per schedule</a:t>
                      </a:r>
                      <a:endParaRPr lang="en-US" dirty="0"/>
                    </a:p>
                  </a:txBody>
                  <a:tcPr/>
                </a:tc>
                <a:tc>
                  <a:txBody>
                    <a:bodyPr/>
                    <a:lstStyle/>
                    <a:p>
                      <a:r>
                        <a:rPr lang="en-US" dirty="0" smtClean="0"/>
                        <a:t>Required date per NYSERDA</a:t>
                      </a:r>
                      <a:r>
                        <a:rPr lang="en-US" baseline="0" dirty="0" smtClean="0"/>
                        <a:t> contract</a:t>
                      </a:r>
                      <a:endParaRPr lang="en-US" dirty="0"/>
                    </a:p>
                  </a:txBody>
                  <a:tcPr/>
                </a:tc>
              </a:tr>
              <a:tr h="493743">
                <a:tc>
                  <a:txBody>
                    <a:bodyPr/>
                    <a:lstStyle/>
                    <a:p>
                      <a:r>
                        <a:rPr lang="en-US" dirty="0" smtClean="0"/>
                        <a:t>System integration</a:t>
                      </a:r>
                      <a:r>
                        <a:rPr lang="en-US" baseline="0" dirty="0" smtClean="0"/>
                        <a:t> complete</a:t>
                      </a:r>
                      <a:endParaRPr lang="en-US" dirty="0"/>
                    </a:p>
                  </a:txBody>
                  <a:tcPr/>
                </a:tc>
                <a:tc>
                  <a:txBody>
                    <a:bodyPr/>
                    <a:lstStyle/>
                    <a:p>
                      <a:r>
                        <a:rPr lang="en-US" dirty="0" smtClean="0"/>
                        <a:t>10/1/2019</a:t>
                      </a:r>
                      <a:endParaRPr lang="en-US" dirty="0"/>
                    </a:p>
                  </a:txBody>
                  <a:tcPr/>
                </a:tc>
                <a:tc>
                  <a:txBody>
                    <a:bodyPr/>
                    <a:lstStyle/>
                    <a:p>
                      <a:r>
                        <a:rPr lang="en-US" dirty="0" smtClean="0"/>
                        <a:t>2/28/2019</a:t>
                      </a:r>
                      <a:endParaRPr lang="en-US" dirty="0"/>
                    </a:p>
                  </a:txBody>
                  <a:tcPr/>
                </a:tc>
              </a:tr>
              <a:tr h="493743">
                <a:tc>
                  <a:txBody>
                    <a:bodyPr/>
                    <a:lstStyle/>
                    <a:p>
                      <a:r>
                        <a:rPr lang="en-US" dirty="0" smtClean="0"/>
                        <a:t>Fractional arc test commissioning w/ beam</a:t>
                      </a:r>
                      <a:endParaRPr lang="en-US" dirty="0"/>
                    </a:p>
                  </a:txBody>
                  <a:tcPr/>
                </a:tc>
                <a:tc>
                  <a:txBody>
                    <a:bodyPr/>
                    <a:lstStyle/>
                    <a:p>
                      <a:r>
                        <a:rPr lang="en-US" dirty="0" smtClean="0"/>
                        <a:t>4/20/2018 </a:t>
                      </a:r>
                      <a:r>
                        <a:rPr lang="mr-IN" dirty="0" smtClean="0"/>
                        <a:t>–</a:t>
                      </a:r>
                      <a:r>
                        <a:rPr lang="en-US" dirty="0" smtClean="0"/>
                        <a:t> 7/16/2018</a:t>
                      </a:r>
                      <a:endParaRPr lang="en-US" dirty="0"/>
                    </a:p>
                  </a:txBody>
                  <a:tcPr/>
                </a:tc>
                <a:tc>
                  <a:txBody>
                    <a:bodyPr/>
                    <a:lstStyle/>
                    <a:p>
                      <a:r>
                        <a:rPr lang="en-US" dirty="0" smtClean="0"/>
                        <a:t>Complete</a:t>
                      </a:r>
                      <a:r>
                        <a:rPr lang="en-US" baseline="0" dirty="0" smtClean="0"/>
                        <a:t> by 4/30/2018</a:t>
                      </a:r>
                      <a:endParaRPr lang="en-US" dirty="0"/>
                    </a:p>
                  </a:txBody>
                  <a:tcPr/>
                </a:tc>
              </a:tr>
              <a:tr h="493743">
                <a:tc>
                  <a:txBody>
                    <a:bodyPr/>
                    <a:lstStyle/>
                    <a:p>
                      <a:r>
                        <a:rPr lang="en-US" dirty="0" smtClean="0"/>
                        <a:t>Single pass energy scan</a:t>
                      </a:r>
                      <a:endParaRPr lang="en-US" dirty="0"/>
                    </a:p>
                  </a:txBody>
                  <a:tcPr/>
                </a:tc>
                <a:tc>
                  <a:txBody>
                    <a:bodyPr/>
                    <a:lstStyle/>
                    <a:p>
                      <a:r>
                        <a:rPr lang="en-US" dirty="0" smtClean="0"/>
                        <a:t>5/9/2019 </a:t>
                      </a:r>
                      <a:r>
                        <a:rPr lang="mr-IN" dirty="0" smtClean="0"/>
                        <a:t>–</a:t>
                      </a:r>
                      <a:r>
                        <a:rPr lang="en-US" dirty="0" smtClean="0"/>
                        <a:t> 9/16/2019</a:t>
                      </a:r>
                      <a:endParaRPr lang="en-US" dirty="0"/>
                    </a:p>
                  </a:txBody>
                  <a:tcPr/>
                </a:tc>
                <a:tc>
                  <a:txBody>
                    <a:bodyPr/>
                    <a:lstStyle/>
                    <a:p>
                      <a:r>
                        <a:rPr lang="en-US" dirty="0" smtClean="0"/>
                        <a:t>Complete by 6/30/2019</a:t>
                      </a:r>
                      <a:endParaRPr lang="en-US" dirty="0"/>
                    </a:p>
                  </a:txBody>
                  <a:tcPr/>
                </a:tc>
              </a:tr>
              <a:tr h="493743">
                <a:tc>
                  <a:txBody>
                    <a:bodyPr/>
                    <a:lstStyle/>
                    <a:p>
                      <a:r>
                        <a:rPr lang="en-US" dirty="0" smtClean="0"/>
                        <a:t>Single</a:t>
                      </a:r>
                      <a:r>
                        <a:rPr lang="en-US" baseline="0" dirty="0" smtClean="0"/>
                        <a:t> pass energy recovery</a:t>
                      </a:r>
                      <a:endParaRPr lang="en-US" dirty="0"/>
                    </a:p>
                  </a:txBody>
                  <a:tcPr/>
                </a:tc>
                <a:tc>
                  <a:txBody>
                    <a:bodyPr/>
                    <a:lstStyle/>
                    <a:p>
                      <a:r>
                        <a:rPr lang="en-US" dirty="0" smtClean="0"/>
                        <a:t>9/17/2019 </a:t>
                      </a:r>
                      <a:r>
                        <a:rPr lang="mr-IN" dirty="0" smtClean="0"/>
                        <a:t>–</a:t>
                      </a:r>
                      <a:r>
                        <a:rPr lang="en-US" dirty="0" smtClean="0"/>
                        <a:t> 1/28/2020</a:t>
                      </a:r>
                      <a:endParaRPr lang="en-US" dirty="0"/>
                    </a:p>
                  </a:txBody>
                  <a:tcPr/>
                </a:tc>
                <a:tc>
                  <a:txBody>
                    <a:bodyPr/>
                    <a:lstStyle/>
                    <a:p>
                      <a:r>
                        <a:rPr lang="en-US" dirty="0" smtClean="0"/>
                        <a:t>Complete</a:t>
                      </a:r>
                      <a:r>
                        <a:rPr lang="en-US" baseline="0" dirty="0" smtClean="0"/>
                        <a:t> by 10/31/2019</a:t>
                      </a:r>
                      <a:endParaRPr lang="en-US" dirty="0"/>
                    </a:p>
                  </a:txBody>
                  <a:tcPr/>
                </a:tc>
              </a:tr>
              <a:tr h="493743">
                <a:tc>
                  <a:txBody>
                    <a:bodyPr/>
                    <a:lstStyle/>
                    <a:p>
                      <a:r>
                        <a:rPr lang="en-US" dirty="0" smtClean="0"/>
                        <a:t>Four pass energy recovery</a:t>
                      </a:r>
                      <a:endParaRPr lang="en-US" dirty="0"/>
                    </a:p>
                  </a:txBody>
                  <a:tcPr/>
                </a:tc>
                <a:tc>
                  <a:txBody>
                    <a:bodyPr/>
                    <a:lstStyle/>
                    <a:p>
                      <a:r>
                        <a:rPr lang="en-US" dirty="0" smtClean="0"/>
                        <a:t>1/29/2020 </a:t>
                      </a:r>
                      <a:r>
                        <a:rPr lang="mr-IN" dirty="0" smtClean="0"/>
                        <a:t>–</a:t>
                      </a:r>
                      <a:r>
                        <a:rPr lang="en-US" dirty="0" smtClean="0"/>
                        <a:t> 4/28/20</a:t>
                      </a:r>
                      <a:endParaRPr lang="en-US" dirty="0"/>
                    </a:p>
                  </a:txBody>
                  <a:tcPr/>
                </a:tc>
                <a:tc>
                  <a:txBody>
                    <a:bodyPr/>
                    <a:lstStyle/>
                    <a:p>
                      <a:r>
                        <a:rPr lang="en-US" dirty="0" smtClean="0"/>
                        <a:t>Complete</a:t>
                      </a:r>
                      <a:r>
                        <a:rPr lang="en-US" baseline="0" dirty="0" smtClean="0"/>
                        <a:t> by 12/31/2019</a:t>
                      </a:r>
                      <a:endParaRPr lang="en-US" dirty="0"/>
                    </a:p>
                  </a:txBody>
                  <a:tcPr/>
                </a:tc>
              </a:tr>
            </a:tbl>
          </a:graphicData>
        </a:graphic>
      </p:graphicFrame>
      <p:sp>
        <p:nvSpPr>
          <p:cNvPr id="5" name="TextBox 4"/>
          <p:cNvSpPr txBox="1"/>
          <p:nvPr/>
        </p:nvSpPr>
        <p:spPr>
          <a:xfrm>
            <a:off x="1229559" y="5575929"/>
            <a:ext cx="6634214" cy="646331"/>
          </a:xfrm>
          <a:prstGeom prst="rect">
            <a:avLst/>
          </a:prstGeom>
          <a:noFill/>
        </p:spPr>
        <p:txBody>
          <a:bodyPr wrap="square" rtlCol="0">
            <a:spAutoFit/>
          </a:bodyPr>
          <a:lstStyle/>
          <a:p>
            <a:r>
              <a:rPr lang="en-US" dirty="0" smtClean="0"/>
              <a:t>* Time to reconfigure machine from single pass energy recovery to four pass energy recovery is not presently provided in the schedule </a:t>
            </a:r>
            <a:endParaRPr lang="en-US" dirty="0"/>
          </a:p>
        </p:txBody>
      </p:sp>
    </p:spTree>
    <p:extLst>
      <p:ext uri="{BB962C8B-B14F-4D97-AF65-F5344CB8AC3E}">
        <p14:creationId xmlns:p14="http://schemas.microsoft.com/office/powerpoint/2010/main" val="3206369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Milestone list per the schedule</a:t>
            </a:r>
            <a:endParaRPr lang="en-US" dirty="0"/>
          </a:p>
        </p:txBody>
      </p:sp>
      <p:sp>
        <p:nvSpPr>
          <p:cNvPr id="3" name="Content Placeholder 2"/>
          <p:cNvSpPr>
            <a:spLocks noGrp="1"/>
          </p:cNvSpPr>
          <p:nvPr>
            <p:ph idx="1"/>
          </p:nvPr>
        </p:nvSpPr>
        <p:spPr/>
        <p:txBody>
          <a:bodyPr/>
          <a:lstStyle/>
          <a:p>
            <a:r>
              <a:rPr lang="en-US" dirty="0" smtClean="0"/>
              <a:t>Although the milestone dates need to be modified, the list itself is very comprehensive and is a very valuable tool for tracking progress</a:t>
            </a:r>
          </a:p>
          <a:p>
            <a:pPr marL="457200" lvl="1" indent="0">
              <a:buNone/>
            </a:pPr>
            <a:endParaRPr lang="en-US" dirty="0"/>
          </a:p>
        </p:txBody>
      </p:sp>
    </p:spTree>
    <p:extLst>
      <p:ext uri="{BB962C8B-B14F-4D97-AF65-F5344CB8AC3E}">
        <p14:creationId xmlns:p14="http://schemas.microsoft.com/office/powerpoint/2010/main" val="3761234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 Milestones </a:t>
            </a:r>
            <a:r>
              <a:rPr lang="en-US" dirty="0"/>
              <a:t>6</a:t>
            </a:r>
            <a:r>
              <a:rPr lang="en-US" dirty="0" smtClean="0"/>
              <a:t>-12</a:t>
            </a:r>
            <a:endParaRPr lang="en-US" dirty="0"/>
          </a:p>
        </p:txBody>
      </p:sp>
      <p:pic>
        <p:nvPicPr>
          <p:cNvPr id="3" name="Picture 2" descr="Screen Shot 2017-09-18 at 8.55.5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01989"/>
            <a:ext cx="9144000" cy="5275152"/>
          </a:xfrm>
          <a:prstGeom prst="rect">
            <a:avLst/>
          </a:prstGeom>
        </p:spPr>
      </p:pic>
    </p:spTree>
    <p:extLst>
      <p:ext uri="{BB962C8B-B14F-4D97-AF65-F5344CB8AC3E}">
        <p14:creationId xmlns:p14="http://schemas.microsoft.com/office/powerpoint/2010/main" val="220884536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 Milestones 6-</a:t>
            </a:r>
            <a:r>
              <a:rPr lang="en-US" dirty="0"/>
              <a:t>8</a:t>
            </a:r>
          </a:p>
        </p:txBody>
      </p:sp>
      <p:pic>
        <p:nvPicPr>
          <p:cNvPr id="4" name="Picture 3" descr="Screen Shot 2017-09-18 at 9.45.1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57300"/>
            <a:ext cx="9144000" cy="4319663"/>
          </a:xfrm>
          <a:prstGeom prst="rect">
            <a:avLst/>
          </a:prstGeom>
        </p:spPr>
      </p:pic>
      <p:sp>
        <p:nvSpPr>
          <p:cNvPr id="6" name="TextBox 5"/>
          <p:cNvSpPr txBox="1"/>
          <p:nvPr/>
        </p:nvSpPr>
        <p:spPr>
          <a:xfrm>
            <a:off x="6651037" y="5945087"/>
            <a:ext cx="2417703" cy="646331"/>
          </a:xfrm>
          <a:prstGeom prst="rect">
            <a:avLst/>
          </a:prstGeom>
          <a:solidFill>
            <a:schemeClr val="bg1"/>
          </a:solidFill>
          <a:ln>
            <a:solidFill>
              <a:schemeClr val="tx1"/>
            </a:solidFill>
          </a:ln>
        </p:spPr>
        <p:txBody>
          <a:bodyPr wrap="square" rtlCol="0">
            <a:spAutoFit/>
          </a:bodyPr>
          <a:lstStyle/>
          <a:p>
            <a:r>
              <a:rPr lang="en-US" sz="1200" dirty="0" smtClean="0"/>
              <a:t>Goal is to complete full assembly by 12/31/2018 to allow sufficient time for pre-beam testing. </a:t>
            </a:r>
            <a:endParaRPr lang="en-US" sz="1200" dirty="0"/>
          </a:p>
        </p:txBody>
      </p:sp>
      <p:cxnSp>
        <p:nvCxnSpPr>
          <p:cNvPr id="8" name="Straight Arrow Connector 7"/>
          <p:cNvCxnSpPr/>
          <p:nvPr/>
        </p:nvCxnSpPr>
        <p:spPr>
          <a:xfrm flipV="1">
            <a:off x="8600252" y="5197593"/>
            <a:ext cx="1" cy="747494"/>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327407" y="2282539"/>
            <a:ext cx="2389479" cy="938719"/>
          </a:xfrm>
          <a:prstGeom prst="rect">
            <a:avLst/>
          </a:prstGeom>
          <a:solidFill>
            <a:schemeClr val="bg1"/>
          </a:solidFill>
          <a:ln>
            <a:solidFill>
              <a:schemeClr val="tx1"/>
            </a:solidFill>
          </a:ln>
        </p:spPr>
        <p:txBody>
          <a:bodyPr wrap="square" rtlCol="0">
            <a:spAutoFit/>
          </a:bodyPr>
          <a:lstStyle/>
          <a:p>
            <a:r>
              <a:rPr lang="en-US" sz="1100" dirty="0" smtClean="0"/>
              <a:t>Fractional arc test assembly and pre-beam tests should be completed as early as possible </a:t>
            </a:r>
            <a:r>
              <a:rPr lang="mr-IN" sz="1100" dirty="0" smtClean="0"/>
              <a:t>–</a:t>
            </a:r>
            <a:r>
              <a:rPr lang="en-US" sz="1100" dirty="0" smtClean="0"/>
              <a:t> late Jan / early Feb. </a:t>
            </a:r>
            <a:r>
              <a:rPr lang="mr-IN" sz="1100" dirty="0" smtClean="0"/>
              <a:t>–</a:t>
            </a:r>
            <a:r>
              <a:rPr lang="en-US" sz="1100" dirty="0" smtClean="0"/>
              <a:t> to provide sufficient time for beam commissioning.</a:t>
            </a:r>
            <a:endParaRPr lang="en-US" sz="1100" dirty="0"/>
          </a:p>
        </p:txBody>
      </p:sp>
      <p:cxnSp>
        <p:nvCxnSpPr>
          <p:cNvPr id="10" name="Straight Arrow Connector 9"/>
          <p:cNvCxnSpPr/>
          <p:nvPr/>
        </p:nvCxnSpPr>
        <p:spPr>
          <a:xfrm flipV="1">
            <a:off x="6240875" y="1841030"/>
            <a:ext cx="0" cy="447943"/>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60596" y="5753625"/>
            <a:ext cx="6268145" cy="738664"/>
          </a:xfrm>
          <a:prstGeom prst="rect">
            <a:avLst/>
          </a:prstGeom>
          <a:noFill/>
        </p:spPr>
        <p:txBody>
          <a:bodyPr wrap="square" rtlCol="0">
            <a:spAutoFit/>
          </a:bodyPr>
          <a:lstStyle/>
          <a:p>
            <a:r>
              <a:rPr lang="en-US" sz="1400" dirty="0"/>
              <a:t>*</a:t>
            </a:r>
            <a:r>
              <a:rPr lang="en-US" sz="1400" dirty="0" smtClean="0"/>
              <a:t> First production girder (with vendor supplied magnets) should be shipped to Cornell mid-March 2018.  Assuming one week to complete each girder plate assembly, about 6 months will be required.</a:t>
            </a:r>
            <a:endParaRPr lang="en-US" sz="1400" dirty="0"/>
          </a:p>
        </p:txBody>
      </p:sp>
    </p:spTree>
    <p:extLst>
      <p:ext uri="{BB962C8B-B14F-4D97-AF65-F5344CB8AC3E}">
        <p14:creationId xmlns:p14="http://schemas.microsoft.com/office/powerpoint/2010/main" val="22070801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Schedule – Milestones 9-12</a:t>
            </a:r>
            <a:endParaRPr lang="en-US" dirty="0"/>
          </a:p>
        </p:txBody>
      </p:sp>
      <p:pic>
        <p:nvPicPr>
          <p:cNvPr id="3" name="Picture 2" descr="Screen Shot 2017-09-18 at 9.00.1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4889"/>
            <a:ext cx="9135070" cy="5983111"/>
          </a:xfrm>
          <a:prstGeom prst="rect">
            <a:avLst/>
          </a:prstGeom>
        </p:spPr>
      </p:pic>
      <p:sp>
        <p:nvSpPr>
          <p:cNvPr id="6" name="TextBox 5"/>
          <p:cNvSpPr txBox="1"/>
          <p:nvPr/>
        </p:nvSpPr>
        <p:spPr>
          <a:xfrm>
            <a:off x="6810964" y="1615799"/>
            <a:ext cx="2201334" cy="1754327"/>
          </a:xfrm>
          <a:prstGeom prst="rect">
            <a:avLst/>
          </a:prstGeom>
          <a:solidFill>
            <a:schemeClr val="bg1"/>
          </a:solidFill>
        </p:spPr>
        <p:txBody>
          <a:bodyPr wrap="square" rtlCol="0">
            <a:spAutoFit/>
          </a:bodyPr>
          <a:lstStyle/>
          <a:p>
            <a:r>
              <a:rPr lang="en-US" sz="1200" dirty="0" smtClean="0"/>
              <a:t>We might consider  eliminating the beam energy scan tests to allow single pass energy recovery beam tests to begin early and provide sufficient time to reconfigure to four pass configuration and commission four pass energy recovery by 12/2019.</a:t>
            </a:r>
            <a:endParaRPr lang="en-US" sz="1200" dirty="0"/>
          </a:p>
        </p:txBody>
      </p:sp>
      <p:sp>
        <p:nvSpPr>
          <p:cNvPr id="5" name="Oval 4"/>
          <p:cNvSpPr/>
          <p:nvPr/>
        </p:nvSpPr>
        <p:spPr>
          <a:xfrm>
            <a:off x="5625630" y="2483556"/>
            <a:ext cx="1279407" cy="479778"/>
          </a:xfrm>
          <a:prstGeom prst="ellipse">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6500519" y="2116667"/>
            <a:ext cx="310445" cy="366889"/>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128919" y="3894272"/>
            <a:ext cx="1268118" cy="646331"/>
          </a:xfrm>
          <a:prstGeom prst="rect">
            <a:avLst/>
          </a:prstGeom>
          <a:solidFill>
            <a:schemeClr val="bg1"/>
          </a:solidFill>
        </p:spPr>
        <p:txBody>
          <a:bodyPr wrap="square" rtlCol="0">
            <a:spAutoFit/>
          </a:bodyPr>
          <a:lstStyle/>
          <a:p>
            <a:r>
              <a:rPr lang="en-US" sz="1200" dirty="0" smtClean="0"/>
              <a:t>Single pass beam tests must begin March 1, 2019.  </a:t>
            </a:r>
            <a:endParaRPr lang="en-US" sz="1200" dirty="0"/>
          </a:p>
        </p:txBody>
      </p:sp>
      <p:cxnSp>
        <p:nvCxnSpPr>
          <p:cNvPr id="10" name="Straight Arrow Connector 9"/>
          <p:cNvCxnSpPr/>
          <p:nvPr/>
        </p:nvCxnSpPr>
        <p:spPr>
          <a:xfrm flipV="1">
            <a:off x="5778030" y="3146778"/>
            <a:ext cx="1" cy="747494"/>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62262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2621"/>
          </a:xfrm>
        </p:spPr>
        <p:txBody>
          <a:bodyPr>
            <a:normAutofit fontScale="90000"/>
          </a:bodyPr>
          <a:lstStyle/>
          <a:p>
            <a:r>
              <a:rPr lang="en-US" dirty="0" smtClean="0"/>
              <a:t>Milestone list</a:t>
            </a:r>
            <a:endParaRPr lang="en-US" dirty="0"/>
          </a:p>
        </p:txBody>
      </p:sp>
      <p:pic>
        <p:nvPicPr>
          <p:cNvPr id="5" name="Picture 4" descr="Screen Shot 2017-09-18 at 10.29.0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2621"/>
            <a:ext cx="9144000" cy="5698250"/>
          </a:xfrm>
          <a:prstGeom prst="rect">
            <a:avLst/>
          </a:prstGeom>
        </p:spPr>
      </p:pic>
      <p:sp>
        <p:nvSpPr>
          <p:cNvPr id="6" name="TextBox 5"/>
          <p:cNvSpPr txBox="1"/>
          <p:nvPr/>
        </p:nvSpPr>
        <p:spPr>
          <a:xfrm>
            <a:off x="846667" y="6211669"/>
            <a:ext cx="3452518" cy="646331"/>
          </a:xfrm>
          <a:prstGeom prst="rect">
            <a:avLst/>
          </a:prstGeom>
          <a:noFill/>
        </p:spPr>
        <p:txBody>
          <a:bodyPr wrap="square" rtlCol="0">
            <a:spAutoFit/>
          </a:bodyPr>
          <a:lstStyle/>
          <a:p>
            <a:r>
              <a:rPr lang="en-US" dirty="0" smtClean="0"/>
              <a:t>Yellow </a:t>
            </a:r>
            <a:r>
              <a:rPr lang="mr-IN" dirty="0" smtClean="0"/>
              <a:t>–</a:t>
            </a:r>
            <a:r>
              <a:rPr lang="en-US" dirty="0" smtClean="0"/>
              <a:t> Change to milestone date</a:t>
            </a:r>
          </a:p>
          <a:p>
            <a:r>
              <a:rPr lang="en-US" dirty="0" smtClean="0"/>
              <a:t>Red </a:t>
            </a:r>
            <a:r>
              <a:rPr lang="mr-IN" dirty="0" smtClean="0"/>
              <a:t>–</a:t>
            </a:r>
            <a:r>
              <a:rPr lang="en-US" dirty="0" smtClean="0"/>
              <a:t> Overdue milestone</a:t>
            </a:r>
          </a:p>
        </p:txBody>
      </p:sp>
      <p:sp>
        <p:nvSpPr>
          <p:cNvPr id="7" name="TextBox 6"/>
          <p:cNvSpPr txBox="1"/>
          <p:nvPr/>
        </p:nvSpPr>
        <p:spPr>
          <a:xfrm>
            <a:off x="4705584" y="6211669"/>
            <a:ext cx="4212637" cy="369332"/>
          </a:xfrm>
          <a:prstGeom prst="rect">
            <a:avLst/>
          </a:prstGeom>
          <a:noFill/>
        </p:spPr>
        <p:txBody>
          <a:bodyPr wrap="square" rtlCol="0">
            <a:spAutoFit/>
          </a:bodyPr>
          <a:lstStyle/>
          <a:p>
            <a:r>
              <a:rPr lang="en-US" dirty="0" smtClean="0"/>
              <a:t>Blue background </a:t>
            </a:r>
            <a:r>
              <a:rPr lang="mr-IN" dirty="0" smtClean="0"/>
              <a:t>–</a:t>
            </a:r>
            <a:r>
              <a:rPr lang="en-US" dirty="0" smtClean="0"/>
              <a:t> Contract milestone</a:t>
            </a:r>
          </a:p>
        </p:txBody>
      </p:sp>
    </p:spTree>
    <p:extLst>
      <p:ext uri="{BB962C8B-B14F-4D97-AF65-F5344CB8AC3E}">
        <p14:creationId xmlns:p14="http://schemas.microsoft.com/office/powerpoint/2010/main" val="1700610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2621"/>
          </a:xfrm>
        </p:spPr>
        <p:txBody>
          <a:bodyPr>
            <a:normAutofit fontScale="90000"/>
          </a:bodyPr>
          <a:lstStyle/>
          <a:p>
            <a:r>
              <a:rPr lang="en-US" dirty="0" smtClean="0"/>
              <a:t>Milestone list</a:t>
            </a:r>
            <a:endParaRPr lang="en-US" dirty="0"/>
          </a:p>
        </p:txBody>
      </p:sp>
      <p:sp>
        <p:nvSpPr>
          <p:cNvPr id="6" name="TextBox 5"/>
          <p:cNvSpPr txBox="1"/>
          <p:nvPr/>
        </p:nvSpPr>
        <p:spPr>
          <a:xfrm>
            <a:off x="846667" y="6211669"/>
            <a:ext cx="3452518" cy="646331"/>
          </a:xfrm>
          <a:prstGeom prst="rect">
            <a:avLst/>
          </a:prstGeom>
          <a:noFill/>
        </p:spPr>
        <p:txBody>
          <a:bodyPr wrap="square" rtlCol="0">
            <a:spAutoFit/>
          </a:bodyPr>
          <a:lstStyle/>
          <a:p>
            <a:r>
              <a:rPr lang="en-US" dirty="0" smtClean="0"/>
              <a:t>Yellow </a:t>
            </a:r>
            <a:r>
              <a:rPr lang="mr-IN" dirty="0" smtClean="0"/>
              <a:t>–</a:t>
            </a:r>
            <a:r>
              <a:rPr lang="en-US" dirty="0" smtClean="0"/>
              <a:t> Change to milestone date</a:t>
            </a:r>
          </a:p>
          <a:p>
            <a:r>
              <a:rPr lang="en-US" dirty="0" smtClean="0"/>
              <a:t>Red </a:t>
            </a:r>
            <a:r>
              <a:rPr lang="mr-IN" dirty="0" smtClean="0"/>
              <a:t>–</a:t>
            </a:r>
            <a:r>
              <a:rPr lang="en-US" dirty="0" smtClean="0"/>
              <a:t> Overdue milestone</a:t>
            </a:r>
          </a:p>
        </p:txBody>
      </p:sp>
      <p:sp>
        <p:nvSpPr>
          <p:cNvPr id="7" name="TextBox 6"/>
          <p:cNvSpPr txBox="1"/>
          <p:nvPr/>
        </p:nvSpPr>
        <p:spPr>
          <a:xfrm>
            <a:off x="4705584" y="6211669"/>
            <a:ext cx="4212637" cy="369332"/>
          </a:xfrm>
          <a:prstGeom prst="rect">
            <a:avLst/>
          </a:prstGeom>
          <a:noFill/>
        </p:spPr>
        <p:txBody>
          <a:bodyPr wrap="square" rtlCol="0">
            <a:spAutoFit/>
          </a:bodyPr>
          <a:lstStyle/>
          <a:p>
            <a:r>
              <a:rPr lang="en-US" dirty="0" smtClean="0"/>
              <a:t>Blue background </a:t>
            </a:r>
            <a:r>
              <a:rPr lang="mr-IN" dirty="0" smtClean="0"/>
              <a:t>–</a:t>
            </a:r>
            <a:r>
              <a:rPr lang="en-US" dirty="0" smtClean="0"/>
              <a:t> Contract milestone</a:t>
            </a:r>
          </a:p>
        </p:txBody>
      </p:sp>
      <p:pic>
        <p:nvPicPr>
          <p:cNvPr id="3" name="Picture 2" descr="Screen Shot 2017-09-18 at 10.30.0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2620"/>
            <a:ext cx="9144000" cy="5649049"/>
          </a:xfrm>
          <a:prstGeom prst="rect">
            <a:avLst/>
          </a:prstGeom>
        </p:spPr>
      </p:pic>
    </p:spTree>
    <p:extLst>
      <p:ext uri="{BB962C8B-B14F-4D97-AF65-F5344CB8AC3E}">
        <p14:creationId xmlns:p14="http://schemas.microsoft.com/office/powerpoint/2010/main" val="39148165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10661</TotalTime>
  <Words>507</Words>
  <Application>Microsoft Macintosh PowerPoint</Application>
  <PresentationFormat>On-screen Show (4:3)</PresentationFormat>
  <Paragraphs>56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Milestones and Schedule</vt:lpstr>
      <vt:lpstr>Milestone dates per the schedule</vt:lpstr>
      <vt:lpstr>Some of the milestone date issues</vt:lpstr>
      <vt:lpstr>Milestone list per the schedule</vt:lpstr>
      <vt:lpstr>Schedule – Milestones 6-12</vt:lpstr>
      <vt:lpstr>Schedule – Milestones 6-8</vt:lpstr>
      <vt:lpstr>Schedule – Milestones 9-12</vt:lpstr>
      <vt:lpstr>Milestone list</vt:lpstr>
      <vt:lpstr>Milestone list</vt:lpstr>
      <vt:lpstr>High priority items to complete</vt:lpstr>
    </vt:vector>
  </TitlesOfParts>
  <Company>BNL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Status and Required Reviews</dc:title>
  <dc:creator>Rob Michnoff</dc:creator>
  <cp:lastModifiedBy>Rob Michnoff</cp:lastModifiedBy>
  <cp:revision>41</cp:revision>
  <dcterms:created xsi:type="dcterms:W3CDTF">2017-05-30T16:16:56Z</dcterms:created>
  <dcterms:modified xsi:type="dcterms:W3CDTF">2017-09-18T18:49:45Z</dcterms:modified>
</cp:coreProperties>
</file>