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notesSlides/notesSlide3.xml" ContentType="application/vnd.openxmlformats-officedocument.presentationml.notesSlide+xml"/>
  <Override PartName="/ppt/media/media6.mov" ContentType="video/unknown"/>
  <Override PartName="/ppt/media/media7.mov" ContentType="video/unknown"/>
  <Override PartName="/ppt/notesSlides/notesSlide4.xml" ContentType="application/vnd.openxmlformats-officedocument.presentationml.notesSlide+xml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notesSlides/notesSlide5.xml" ContentType="application/vnd.openxmlformats-officedocument.presentationml.notesSlide+xml"/>
  <Override PartName="/ppt/media/media13.mov" ContentType="video/unknown"/>
  <Override PartName="/ppt/media/media14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Purpose:</a:t>
            </a:r>
          </a:p>
          <a:p>
            <a:pPr marL="279400" indent="-279400">
              <a:buSzPct val="123000"/>
              <a:buChar char="-"/>
            </a:pPr>
            <a:r>
              <a:t>more programming projects than usual this year</a:t>
            </a:r>
          </a:p>
          <a:p>
            <a:pPr marL="279400" indent="-279400">
              <a:buSzPct val="123000"/>
              <a:buChar char="-"/>
            </a:pPr>
            <a:r>
              <a:t>so effort is not wasted, these projects must be documented &amp; maintainable </a:t>
            </a:r>
          </a:p>
          <a:p>
            <a:pPr marL="279400" indent="-279400">
              <a:buSzPct val="123000"/>
              <a:buChar char="-"/>
            </a:pPr>
            <a:r>
              <a:t>show students how to do that at CLASSE so they can start the fun, scientific part of their projects ASAP</a:t>
            </a:r>
          </a:p>
          <a:p>
            <a:pPr marL="279400" indent="-279400">
              <a:buSzPct val="123000"/>
              <a:buChar char="-"/>
            </a:pPr>
            <a:r>
              <a:t>also: plug Sci Comp office hours on Wednesdays at 9AM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Demonstrations will be interspersed throughout this presentation:</a:t>
            </a:r>
          </a:p>
          <a:p>
            <a:pPr marL="279400" indent="-279400">
              <a:buSzPct val="123000"/>
              <a:buChar char="-"/>
            </a:pPr>
            <a:r>
              <a:t>Practice using some tools for developing more sustainable code</a:t>
            </a:r>
          </a:p>
          <a:p>
            <a:pPr marL="279400" indent="-279400">
              <a:buSzPct val="123000"/>
              <a:buChar char="-"/>
            </a:pPr>
            <a:r>
              <a:t>Leave this session with a hospitable environment for working on your project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at the end of this demo for questions about environments. Next up: jupyter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at the end of this demo for questions about jupyter. Next up: docstrings &amp; style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hape 2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Emphasize: commits are how you save your work &amp; must be pushed to the remote repo.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classe.cornell.edu/Computing/RemoteLinux#Remote_terminal_access" TargetMode="External"/><Relationship Id="rId3" Type="http://schemas.openxmlformats.org/officeDocument/2006/relationships/hyperlink" Target="https://wiki.classe.cornell.edu/Computing/NoMachine" TargetMode="External"/><Relationship Id="rId4" Type="http://schemas.openxmlformats.org/officeDocument/2006/relationships/hyperlink" Target="https://wiki.classe.cornell.edu/Computing/ComputeFarmIntro" TargetMode="External"/><Relationship Id="rId5" Type="http://schemas.openxmlformats.org/officeDocument/2006/relationships/hyperlink" Target="https://wiki.classe.cornell.edu/Computing/SummerStudentOrientation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kls286@lnx201.classe.cornell.edu" TargetMode="External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repo.anaconda.com/miniconda/Miniconda3-latest-Linux-x86_64.sh" TargetMode="External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conda.io/projects/conda/en/latest/user-guide/tasks/manage-environments.html#create-env-file-manually" TargetMode="External"/><Relationship Id="rId3" Type="http://schemas.openxmlformats.org/officeDocument/2006/relationships/vide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vide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jupyter01.classe.cornell.edu" TargetMode="External"/><Relationship Id="rId3" Type="http://schemas.openxmlformats.org/officeDocument/2006/relationships/hyperlink" Target="https://wiki.classe.cornell.edu/Computing/JupyterHub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jupyter01.classe.cornell.edu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jupyter01.classe.cornell.edu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jupyter01.classe.cornell.edu" TargetMode="External"/><Relationship Id="rId3" Type="http://schemas.openxmlformats.org/officeDocument/2006/relationships/vide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iki.classe.cornell.edu/Computing/JupyterHub#Adding_New_Environments" TargetMode="External"/><Relationship Id="rId4" Type="http://schemas.openxmlformats.org/officeDocument/2006/relationships/hyperlink" Target="http://jupyter01.classe.cornell.edu" TargetMode="External"/><Relationship Id="rId5" Type="http://schemas.openxmlformats.org/officeDocument/2006/relationships/video" Target="../media/media8.mov"/><Relationship Id="rId6" Type="http://schemas.microsoft.com/office/2007/relationships/media" Target="../media/media8.mov"/><Relationship Id="rId7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peps.python.org/pep-0257/" TargetMode="External"/><Relationship Id="rId3" Type="http://schemas.openxmlformats.org/officeDocument/2006/relationships/hyperlink" Target="https://sphinx-rtd-tutorial.readthedocs.io/en/latest/docstrings.html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peps.python.org/pep-0008/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thub.com/CHESSComputing" TargetMode="External"/><Relationship Id="rId3" Type="http://schemas.openxmlformats.org/officeDocument/2006/relationships/hyperlink" Target="https://gitlab01.classe.cornell.edu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gitlab01.classe.cornell.edu" TargetMode="External"/><Relationship Id="rId3" Type="http://schemas.openxmlformats.org/officeDocument/2006/relationships/video" Target="../media/media9.mov"/><Relationship Id="rId4" Type="http://schemas.microsoft.com/office/2007/relationships/media" Target="../media/media9.mov"/><Relationship Id="rId5" Type="http://schemas.openxmlformats.org/officeDocument/2006/relationships/image" Target="../media/image10.png"/><Relationship Id="rId6" Type="http://schemas.openxmlformats.org/officeDocument/2006/relationships/video" Target="../media/media10.mov"/><Relationship Id="rId7" Type="http://schemas.microsoft.com/office/2007/relationships/media" Target="../media/media10.mov"/><Relationship Id="rId8" Type="http://schemas.openxmlformats.org/officeDocument/2006/relationships/image" Target="../media/image11.png"/><Relationship Id="rId9" Type="http://schemas.openxmlformats.org/officeDocument/2006/relationships/video" Target="../media/media11.mov"/><Relationship Id="rId10" Type="http://schemas.microsoft.com/office/2007/relationships/media" Target="../media/media11.mov"/><Relationship Id="rId11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2.mov"/><Relationship Id="rId3" Type="http://schemas.microsoft.com/office/2007/relationships/media" Target="../media/media12.mov"/><Relationship Id="rId4" Type="http://schemas.openxmlformats.org/officeDocument/2006/relationships/image" Target="../media/image1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gitlab01.classse.cornell.edu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rnell.zoom.us/j/99337997736?pwd=S21XdEhmS2pYRUtIN1ZlTzVFQW1XQT09" TargetMode="Externa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1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classe.cornell.edu/Computing/LinuxSupport#Logging_in" TargetMode="External"/><Relationship Id="rId3" Type="http://schemas.openxmlformats.org/officeDocument/2006/relationships/hyperlink" Target="https://wiki.classe.cornell.edu/Computing/RemoteLinux#Remote_terminal_access" TargetMode="External"/><Relationship Id="rId4" Type="http://schemas.openxmlformats.org/officeDocument/2006/relationships/hyperlink" Target="https://wiki.classe.cornell.edu/Computing/WinTunnelVncSSH" TargetMode="External"/><Relationship Id="rId5" Type="http://schemas.openxmlformats.org/officeDocument/2006/relationships/hyperlink" Target="https://wiki.classe.cornell.edu/Computing/NoMachine" TargetMode="External"/><Relationship Id="rId6" Type="http://schemas.openxmlformats.org/officeDocument/2006/relationships/hyperlink" Target="https://nomachine.classe.cornell.edu" TargetMode="External"/><Relationship Id="rId7" Type="http://schemas.openxmlformats.org/officeDocument/2006/relationships/hyperlink" Target="https://jupyter01.classe.cornell.edu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classe.cornell.edu/Computing/LinuxSupport#Logging_in" TargetMode="Externa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classe.cornell.edu/Computing/LinuxSupport#Logging_in" TargetMode="External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classe.cornell.edu/Computing/WhichComputer" TargetMode="External"/><Relationship Id="rId3" Type="http://schemas.openxmlformats.org/officeDocument/2006/relationships/hyperlink" Target="https://wiki.classe.cornell.edu/Computing/ComputeFarmIntro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iki.classe.cornell.edu/Computing/WhichComputer" TargetMode="External"/><Relationship Id="rId3" Type="http://schemas.openxmlformats.org/officeDocument/2006/relationships/hyperlink" Target="https://wiki.classe.cornell.edu/Computing/HomeDisk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2023-06-09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2023-06-09</a:t>
            </a:r>
          </a:p>
        </p:txBody>
      </p:sp>
      <p:sp>
        <p:nvSpPr>
          <p:cNvPr id="152" name="Scientific Computing @ CLASS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Scientific Computing @ CLASSE</a:t>
            </a:r>
          </a:p>
        </p:txBody>
      </p:sp>
      <p:sp>
        <p:nvSpPr>
          <p:cNvPr id="153" name="First Step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94" name="Summa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195" name="Terminal access — ss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97408" indent="-597408" defTabSz="2389572">
              <a:spcBef>
                <a:spcPts val="4400"/>
              </a:spcBef>
              <a:defRPr sz="4704"/>
            </a:pPr>
            <a:r>
              <a:t>Terminal access — </a:t>
            </a:r>
            <a:r>
              <a:rPr u="sng">
                <a:latin typeface="Courier New"/>
                <a:ea typeface="Courier New"/>
                <a:cs typeface="Courier New"/>
                <a:sym typeface="Courier New"/>
                <a:hlinkClick r:id="rId2" invalidUrl="" action="" tgtFrame="" tooltip="" history="1" highlightClick="0" endSnd="0"/>
              </a:rPr>
              <a:t>ssh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Full graphical desktop — </a:t>
            </a:r>
            <a:r>
              <a:rPr u="sng">
                <a:hlinkClick r:id="rId3" invalidUrl="" action="" tgtFrame="" tooltip="" history="1" highlightClick="0" endSnd="0"/>
              </a:rPr>
              <a:t>NoMachine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Working directory for CHESS students—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 /nfs/chess/user/&lt;CLASSE-ID&gt;/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Everyday tasks —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lnx201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Resource-intensive jobs — </a:t>
            </a:r>
            <a:r>
              <a:rPr u="sng">
                <a:hlinkClick r:id="rId4" invalidUrl="" action="" tgtFrame="" tooltip="" history="1" highlightClick="0" endSnd="0"/>
              </a:rPr>
              <a:t>CLASSE Compute Farm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Hardware control &amp; other specialty tasks — ask your project mentor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rPr u="sng">
                <a:hlinkClick r:id="rId5" invalidUrl="" action="" tgtFrame="" tooltip="" history="1" highlightClick="0" endSnd="0"/>
              </a:rPr>
              <a:t>https://wiki.classe.cornell.edu/Computing/SummerStudentOrientation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og on to lnx201…"/>
          <p:cNvSpPr txBox="1"/>
          <p:nvPr>
            <p:ph type="body" sz="half" idx="1"/>
          </p:nvPr>
        </p:nvSpPr>
        <p:spPr>
          <a:xfrm>
            <a:off x="1206500" y="3371989"/>
            <a:ext cx="9755040" cy="10161449"/>
          </a:xfrm>
          <a:prstGeom prst="rect">
            <a:avLst/>
          </a:prstGeom>
        </p:spPr>
        <p:txBody>
          <a:bodyPr/>
          <a:lstStyle/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Log on to lnx201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ssh </a:t>
            </a:r>
            <a:r>
              <a:rPr u="sng">
                <a:hlinkClick r:id="rId2" invalidUrl="" action="" tgtFrame="" tooltip="" history="1" highlightClick="0" endSnd="0"/>
              </a:rPr>
              <a:t>kls286@lnx201.classe.cornell.edu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Change to a working directory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cd /nfs/chess/user/kls286/demo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Use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emacs</a:t>
            </a:r>
            <a:r>
              <a:t> to write a “helloworld” script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Change the file mode of the script to be executable by the user who owns it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chmod u+x helloworld.sh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Hop to an a compute farm node for interactive jobs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qrsh -q interactive.q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Change directories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cd /nfs/chess/user/kls286/demo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Run the script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./helloworld.sh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Log out of the compute farm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exit</a:t>
            </a:r>
          </a:p>
          <a:p>
            <a:pPr marL="426719" indent="-426719" defTabSz="1170402">
              <a:spcBef>
                <a:spcPts val="2100"/>
              </a:spcBef>
              <a:buSzPct val="100000"/>
              <a:buAutoNum type="arabicPeriod" startAt="1"/>
              <a:defRPr sz="2304"/>
            </a:pPr>
            <a:r>
              <a:t>Log out of lnx201</a:t>
            </a:r>
          </a:p>
          <a:p>
            <a:pPr lvl="1" marL="0" indent="219455" defTabSz="1170402">
              <a:spcBef>
                <a:spcPts val="2100"/>
              </a:spcBef>
              <a:buSzTx/>
              <a:buNone/>
              <a:defRPr sz="2304">
                <a:latin typeface="Courier New"/>
                <a:ea typeface="Courier New"/>
                <a:cs typeface="Courier New"/>
                <a:sym typeface="Courier New"/>
              </a:defRPr>
            </a:pPr>
            <a:r>
              <a:t>exit</a:t>
            </a:r>
          </a:p>
        </p:txBody>
      </p:sp>
      <p:pic>
        <p:nvPicPr>
          <p:cNvPr id="198" name="CLASSE_linux_summary_new_fast.mov" descr="CLASSE_linux_summary_new_fast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013235" y="2834294"/>
            <a:ext cx="13284460" cy="864655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Demonstration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Demonstration</a:t>
            </a:r>
          </a:p>
        </p:txBody>
      </p:sp>
      <p:sp>
        <p:nvSpPr>
          <p:cNvPr id="200" name="The CLASSE Linux system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The CLASSE Linux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eveloping python code at CLAS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 at CLASSE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05" name="Managing environment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Managing environments</a:t>
            </a:r>
          </a:p>
        </p:txBody>
      </p:sp>
      <p:sp>
        <p:nvSpPr>
          <p:cNvPr id="206" name="System-wide default python…"/>
          <p:cNvSpPr txBox="1"/>
          <p:nvPr>
            <p:ph type="body" sz="half" idx="1"/>
          </p:nvPr>
        </p:nvSpPr>
        <p:spPr>
          <a:xfrm>
            <a:off x="1270000" y="5080000"/>
            <a:ext cx="10160000" cy="76200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System-wide default python</a:t>
            </a:r>
          </a:p>
          <a:p>
            <a:pPr/>
            <a:r>
              <a:t>No version options</a:t>
            </a:r>
          </a:p>
          <a:p>
            <a:pPr/>
            <a:r>
              <a:t>No permission to install packages like numpy, scipy, matplotlib, etc.</a:t>
            </a:r>
          </a:p>
          <a:p>
            <a:pPr/>
            <a:r>
              <a:t>Can’t track the minimum needs for </a:t>
            </a:r>
            <a:r>
              <a:rPr i="1"/>
              <a:t>your</a:t>
            </a:r>
            <a:r>
              <a:t> project</a:t>
            </a:r>
          </a:p>
        </p:txBody>
      </p:sp>
      <p:sp>
        <p:nvSpPr>
          <p:cNvPr id="207" name="Your own python environment…"/>
          <p:cNvSpPr txBox="1"/>
          <p:nvPr/>
        </p:nvSpPr>
        <p:spPr>
          <a:xfrm>
            <a:off x="12700000" y="5080000"/>
            <a:ext cx="101600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Your own python environment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Use any version of python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Permission to install any packages your project needs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Track the minimum needs for </a:t>
            </a:r>
            <a:r>
              <a:rPr i="1"/>
              <a:t>your</a:t>
            </a:r>
            <a:r>
              <a:t> project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10" name="Managing environment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Managing environments</a:t>
            </a:r>
          </a:p>
        </p:txBody>
      </p:sp>
      <p:sp>
        <p:nvSpPr>
          <p:cNvPr id="211" name="conda…"/>
          <p:cNvSpPr txBox="1"/>
          <p:nvPr>
            <p:ph type="body" sz="half" idx="1"/>
          </p:nvPr>
        </p:nvSpPr>
        <p:spPr>
          <a:xfrm>
            <a:off x="1236345" y="3931509"/>
            <a:ext cx="10160001" cy="88900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conda</a:t>
            </a:r>
          </a:p>
          <a:p>
            <a:pPr/>
            <a:r>
              <a:t>Choose any python version</a:t>
            </a:r>
          </a:p>
          <a:p>
            <a:pPr/>
            <a:r>
              <a:t>Install packages, system libraries</a:t>
            </a:r>
          </a:p>
          <a:p>
            <a:pPr/>
            <a:r>
              <a:t>Install packages published for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conda</a:t>
            </a:r>
            <a:r>
              <a:t> or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pip</a:t>
            </a:r>
          </a:p>
          <a:p>
            <a:pPr/>
            <a:r>
              <a:t>Can be slow</a:t>
            </a:r>
          </a:p>
        </p:txBody>
      </p:sp>
      <p:sp>
        <p:nvSpPr>
          <p:cNvPr id="212" name="venv…"/>
          <p:cNvSpPr txBox="1"/>
          <p:nvPr/>
        </p:nvSpPr>
        <p:spPr>
          <a:xfrm>
            <a:off x="13321358" y="3931509"/>
            <a:ext cx="10160001" cy="889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venv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Must use the system default python version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Install only packages published for only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pip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Usually faster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15" name="Managing environments — installing miniconda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Managing environments — installing miniconda</a:t>
            </a:r>
          </a:p>
        </p:txBody>
      </p:sp>
      <p:sp>
        <p:nvSpPr>
          <p:cNvPr id="216" name="1. Download and run the miniconda installer with the following commands:…"/>
          <p:cNvSpPr txBox="1"/>
          <p:nvPr/>
        </p:nvSpPr>
        <p:spPr>
          <a:xfrm>
            <a:off x="210274" y="4066720"/>
            <a:ext cx="16887265" cy="861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1. Download and run the miniconda installer with the following commands:</a:t>
            </a:r>
          </a:p>
          <a:p>
            <a:pPr lvl="1" indent="283463" algn="l" defTabSz="914400">
              <a:lnSpc>
                <a:spcPct val="90000"/>
              </a:lnSpc>
              <a:spcBef>
                <a:spcPts val="900"/>
              </a:spcBef>
              <a:tabLst>
                <a:tab pos="215900" algn="l"/>
                <a:tab pos="431800" algn="l"/>
                <a:tab pos="660400" algn="l"/>
                <a:tab pos="876300" algn="l"/>
                <a:tab pos="1092200" algn="l"/>
                <a:tab pos="1320800" algn="l"/>
                <a:tab pos="1536700" algn="l"/>
                <a:tab pos="1752600" algn="l"/>
                <a:tab pos="1981200" algn="l"/>
                <a:tab pos="2197100" algn="l"/>
                <a:tab pos="2413000" algn="l"/>
                <a:tab pos="2641600" algn="l"/>
              </a:tabLst>
              <a:defRPr sz="229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ssh &lt;CLASSE-ID&gt;@lnx201.classe.cornell.edu</a:t>
            </a:r>
          </a:p>
          <a:p>
            <a:pPr lvl="1" indent="283463" algn="l" defTabSz="1511770">
              <a:lnSpc>
                <a:spcPct val="90000"/>
              </a:lnSpc>
              <a:spcBef>
                <a:spcPts val="900"/>
              </a:spcBef>
              <a:defRPr sz="2294">
                <a:solidFill>
                  <a:srgbClr val="000000"/>
                </a:solidFill>
              </a:defRPr>
            </a:pPr>
            <a:r>
              <a:t>CHESS students: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cd /nfs/chess/user/&lt;CLASSE-ID&gt;/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1" indent="283463" algn="l" defTabSz="1511770">
              <a:lnSpc>
                <a:spcPct val="90000"/>
              </a:lnSpc>
              <a:spcBef>
                <a:spcPts val="900"/>
              </a:spcBef>
              <a:defRPr sz="2294">
                <a:solidFill>
                  <a:srgbClr val="000000"/>
                </a:solidFill>
              </a:defRPr>
            </a:pPr>
            <a:r>
              <a:t>Others: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cd /cdat/tem/&lt;CLASSE-ID&gt;/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669290" indent="-291338" algn="l" defTabSz="914400">
              <a:lnSpc>
                <a:spcPct val="90000"/>
              </a:lnSpc>
              <a:spcBef>
                <a:spcPts val="900"/>
              </a:spcBef>
              <a:buSzPct val="123000"/>
              <a:buChar char="•"/>
              <a:tabLst>
                <a:tab pos="215900" algn="l"/>
                <a:tab pos="431800" algn="l"/>
                <a:tab pos="660400" algn="l"/>
                <a:tab pos="876300" algn="l"/>
                <a:tab pos="1092200" algn="l"/>
                <a:tab pos="1320800" algn="l"/>
                <a:tab pos="1536700" algn="l"/>
                <a:tab pos="1752600" algn="l"/>
                <a:tab pos="1981200" algn="l"/>
                <a:tab pos="2197100" algn="l"/>
                <a:tab pos="2413000" algn="l"/>
                <a:tab pos="2641600" algn="l"/>
              </a:tabLst>
              <a:defRPr sz="229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wget </a:t>
            </a:r>
            <a:r>
              <a:rPr u="sng">
                <a:hlinkClick r:id="rId2" invalidUrl="" action="" tgtFrame="" tooltip="" history="1" highlightClick="0" endSnd="0"/>
              </a:rPr>
              <a:t>https://repo.anaconda.com/miniconda/Miniconda3-latest-Linux-x86_64.sh</a:t>
            </a:r>
          </a:p>
          <a:p>
            <a:pPr lvl="1" marL="669290" indent="-291338" algn="l" defTabSz="914400">
              <a:lnSpc>
                <a:spcPct val="90000"/>
              </a:lnSpc>
              <a:spcBef>
                <a:spcPts val="900"/>
              </a:spcBef>
              <a:buSzPct val="123000"/>
              <a:buChar char="•"/>
              <a:tabLst>
                <a:tab pos="215900" algn="l"/>
                <a:tab pos="431800" algn="l"/>
                <a:tab pos="660400" algn="l"/>
                <a:tab pos="876300" algn="l"/>
                <a:tab pos="1092200" algn="l"/>
                <a:tab pos="1320800" algn="l"/>
                <a:tab pos="1536700" algn="l"/>
                <a:tab pos="1752600" algn="l"/>
                <a:tab pos="1981200" algn="l"/>
                <a:tab pos="2197100" algn="l"/>
                <a:tab pos="2413000" algn="l"/>
                <a:tab pos="2641600" algn="l"/>
              </a:tabLst>
              <a:defRPr sz="229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chmod u+x Miniconda3-latest-Linux-x86_64.sh</a:t>
            </a:r>
          </a:p>
          <a:p>
            <a:pPr lvl="1" marL="669290" indent="-291338" algn="l" defTabSz="914400">
              <a:lnSpc>
                <a:spcPct val="90000"/>
              </a:lnSpc>
              <a:spcBef>
                <a:spcPts val="900"/>
              </a:spcBef>
              <a:buSzPct val="123000"/>
              <a:buChar char="•"/>
              <a:tabLst>
                <a:tab pos="215900" algn="l"/>
                <a:tab pos="431800" algn="l"/>
                <a:tab pos="660400" algn="l"/>
                <a:tab pos="876300" algn="l"/>
                <a:tab pos="1092200" algn="l"/>
                <a:tab pos="1320800" algn="l"/>
                <a:tab pos="1536700" algn="l"/>
                <a:tab pos="1752600" algn="l"/>
                <a:tab pos="1981200" algn="l"/>
                <a:tab pos="2197100" algn="l"/>
                <a:tab pos="2413000" algn="l"/>
                <a:tab pos="2641600" algn="l"/>
              </a:tabLst>
              <a:defRPr sz="229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./Miniconda3-latest-Linux-x86_64.sh</a:t>
            </a:r>
          </a:p>
          <a:p>
            <a:pPr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2. Accept the miniconda license agreement</a:t>
            </a:r>
          </a:p>
          <a:p>
            <a:pPr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3. Specify the installation location: </a:t>
            </a:r>
          </a:p>
          <a:p>
            <a:pPr lvl="2" indent="566927"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CHESS students: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/nfs/chess/user/&lt;CLASSE-ID&gt;/miniconda3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2" indent="566927"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Others: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/cdat/tem/&lt;CLASSE-ID&gt;/miniconda3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4. DO NOT allow the installer to run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conda init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algn="l" defTabSz="1511770">
              <a:lnSpc>
                <a:spcPct val="90000"/>
              </a:lnSpc>
              <a:spcBef>
                <a:spcPts val="2700"/>
              </a:spcBef>
              <a:defRPr sz="2976">
                <a:solidFill>
                  <a:srgbClr val="000000"/>
                </a:solidFill>
              </a:defRPr>
            </a:pPr>
            <a:r>
              <a:t>5. (optional) Add an alias for activating your new base conda environment:</a:t>
            </a:r>
          </a:p>
          <a:p>
            <a:pPr lvl="1" indent="283463" algn="l" defTabSz="1511770">
              <a:lnSpc>
                <a:spcPct val="90000"/>
              </a:lnSpc>
              <a:spcBef>
                <a:spcPts val="2700"/>
              </a:spcBef>
              <a:defRPr sz="2108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echo ‘alias conda_activate=“source /nfs/chess/user/&lt;CLASSE-ID&gt;/miniconda3/bin/activate”’ &gt;&gt; ~/.bashrc</a:t>
            </a:r>
          </a:p>
        </p:txBody>
      </p:sp>
      <p:pic>
        <p:nvPicPr>
          <p:cNvPr id="217" name="miniconda_install_fast.mov" descr="miniconda_install_fast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021219" y="3905635"/>
            <a:ext cx="10365040" cy="6746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34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20" name="Managing environments — conda env creat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Managing environments — conda env create</a:t>
            </a:r>
          </a:p>
        </p:txBody>
      </p:sp>
      <p:sp>
        <p:nvSpPr>
          <p:cNvPr id="221" name="Create a conda environment configuration file from scratch (use your preferred text editor)…"/>
          <p:cNvSpPr txBox="1"/>
          <p:nvPr/>
        </p:nvSpPr>
        <p:spPr>
          <a:xfrm>
            <a:off x="936065" y="4066720"/>
            <a:ext cx="12482049" cy="861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75640" indent="-675640" algn="l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1"/>
              <a:defRPr sz="3648">
                <a:solidFill>
                  <a:srgbClr val="000000"/>
                </a:solidFill>
              </a:defRPr>
            </a:pPr>
            <a:r>
              <a:t>Create a </a:t>
            </a:r>
            <a:r>
              <a:rPr u="sng">
                <a:hlinkClick r:id="rId2" invalidUrl="" action="" tgtFrame="" tooltip="" history="1" highlightClick="0" endSnd="0"/>
              </a:rPr>
              <a:t>conda environment configuration file</a:t>
            </a:r>
            <a:r>
              <a:t> from scratch (use your preferred text editor)</a:t>
            </a:r>
          </a:p>
          <a:p>
            <a:pPr marL="675640" indent="-675640" algn="l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1"/>
              <a:defRPr sz="3648">
                <a:solidFill>
                  <a:srgbClr val="000000"/>
                </a:solidFill>
              </a:defRPr>
            </a:pPr>
            <a:r>
              <a:t>Activate the base environment of your new miniconda installation</a:t>
            </a:r>
          </a:p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source miniconda3/bin/activate</a:t>
            </a:r>
          </a:p>
          <a:p>
            <a:pPr marL="675640" indent="-675640" algn="l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3"/>
              <a:defRPr sz="3648">
                <a:solidFill>
                  <a:srgbClr val="000000"/>
                </a:solidFill>
              </a:defRPr>
            </a:pPr>
            <a:r>
              <a:t>Create a new environment from the environment configuration file written previously</a:t>
            </a:r>
          </a:p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conda env create -f demo_env.yml</a:t>
            </a:r>
          </a:p>
          <a:p>
            <a:pPr marL="675640" indent="-675640" algn="l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4"/>
              <a:defRPr sz="3648">
                <a:solidFill>
                  <a:srgbClr val="000000"/>
                </a:solidFill>
              </a:defRPr>
            </a:pPr>
            <a:r>
              <a:t>Activate the new environment</a:t>
            </a:r>
          </a:p>
          <a:p>
            <a:pPr algn="l" defTabSz="1853137">
              <a:lnSpc>
                <a:spcPct val="90000"/>
              </a:lnSpc>
              <a:spcBef>
                <a:spcPts val="3400"/>
              </a:spcBef>
              <a:defRPr sz="3648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conda activate demo_env</a:t>
            </a:r>
          </a:p>
        </p:txBody>
      </p:sp>
      <p:pic>
        <p:nvPicPr>
          <p:cNvPr id="222" name="conda_env_create_full_fast_best.mov" descr="conda_env_create_full_fast_best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583626" y="4376597"/>
            <a:ext cx="10795001" cy="7026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3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25" name="Managing environments — conda instal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Managing environments — conda install</a:t>
            </a:r>
          </a:p>
        </p:txBody>
      </p:sp>
      <p:sp>
        <p:nvSpPr>
          <p:cNvPr id="226" name="Write a script which attempts to import a package that is not built-in to python (use your preferred text editor)…"/>
          <p:cNvSpPr txBox="1"/>
          <p:nvPr>
            <p:ph type="body" sz="half" idx="1"/>
          </p:nvPr>
        </p:nvSpPr>
        <p:spPr>
          <a:xfrm>
            <a:off x="1206500" y="4248504"/>
            <a:ext cx="10898450" cy="8256012"/>
          </a:xfrm>
          <a:prstGeom prst="rect">
            <a:avLst/>
          </a:prstGeom>
        </p:spPr>
        <p:txBody>
          <a:bodyPr/>
          <a:lstStyle/>
          <a:p>
            <a:pPr marL="568959" indent="-568959" defTabSz="1560536">
              <a:spcBef>
                <a:spcPts val="2800"/>
              </a:spcBef>
              <a:buSzPct val="100000"/>
              <a:buAutoNum type="arabicPeriod" startAt="1"/>
              <a:defRPr sz="3072"/>
            </a:pPr>
            <a:r>
              <a:t>Write a script which attempts to import a package that is not built-in to python (use your preferred text editor)</a:t>
            </a:r>
          </a:p>
          <a:p>
            <a:pPr marL="568959" indent="-568959" defTabSz="1560536">
              <a:spcBef>
                <a:spcPts val="2800"/>
              </a:spcBef>
              <a:buSzPct val="100000"/>
              <a:buAutoNum type="arabicPeriod" startAt="1"/>
              <a:defRPr sz="3072"/>
            </a:pPr>
            <a:r>
              <a:t>Attempt to run the script using the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demo_env</a:t>
            </a:r>
            <a:r>
              <a:t> environment</a:t>
            </a:r>
          </a:p>
          <a:p>
            <a:pPr lvl="2" marL="0" indent="585215" defTabSz="1560536">
              <a:spcBef>
                <a:spcPts val="2800"/>
              </a:spcBef>
              <a:buSzTx/>
              <a:buNone/>
              <a:defRPr sz="3072">
                <a:latin typeface="Courier New"/>
                <a:ea typeface="Courier New"/>
                <a:cs typeface="Courier New"/>
                <a:sym typeface="Courier New"/>
              </a:defRPr>
            </a:pPr>
            <a:r>
              <a:t>./demo.py</a:t>
            </a:r>
          </a:p>
          <a:p>
            <a:pPr marL="568959" indent="-568959" defTabSz="1560536">
              <a:spcBef>
                <a:spcPts val="2800"/>
              </a:spcBef>
              <a:buSzPct val="100000"/>
              <a:buAutoNum type="arabicPeriod" startAt="1"/>
              <a:defRPr sz="3072"/>
            </a:pPr>
            <a:r>
              <a:t>Install the third party package to the activated conda environment</a:t>
            </a:r>
          </a:p>
          <a:p>
            <a:pPr lvl="2" marL="0" indent="585215" defTabSz="1560536">
              <a:spcBef>
                <a:spcPts val="2800"/>
              </a:spcBef>
              <a:buSzTx/>
              <a:buNone/>
              <a:defRPr sz="3072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conda install -y numpy</a:t>
            </a:r>
          </a:p>
          <a:p>
            <a:pPr marL="568959" indent="-568959" defTabSz="1560536">
              <a:spcBef>
                <a:spcPts val="2800"/>
              </a:spcBef>
              <a:buSzPct val="100000"/>
              <a:buAutoNum type="arabicPeriod" startAt="1"/>
              <a:defRPr sz="3072"/>
            </a:pPr>
            <a:r>
              <a:t>Run the script</a:t>
            </a:r>
          </a:p>
          <a:p>
            <a:pPr lvl="2" marL="0" indent="585215" defTabSz="1560536">
              <a:spcBef>
                <a:spcPts val="2800"/>
              </a:spcBef>
              <a:buSzTx/>
              <a:buNone/>
              <a:defRPr sz="3072">
                <a:latin typeface="Courier New"/>
                <a:ea typeface="Courier New"/>
                <a:cs typeface="Courier New"/>
                <a:sym typeface="Courier New"/>
              </a:defRPr>
            </a:pPr>
            <a:r>
              <a:t>./demo.py</a:t>
            </a:r>
          </a:p>
          <a:p>
            <a:pPr marL="568959" indent="-568959" defTabSz="1560536">
              <a:spcBef>
                <a:spcPts val="2800"/>
              </a:spcBef>
              <a:buSzPct val="100000"/>
              <a:buAutoNum type="arabicPeriod" startAt="1"/>
              <a:defRPr sz="3072"/>
            </a:pPr>
            <a:r>
              <a:t>Add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numpy</a:t>
            </a:r>
            <a:r>
              <a:t> to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demo_env.yml</a:t>
            </a:r>
            <a:r>
              <a:t> (use your preferred text editor)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27" name="conda_install_fast.mov" descr="conda_install_fast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31774" y="3815676"/>
            <a:ext cx="11913191" cy="7754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0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32" name="https://jupyter01.classe.cornell.edu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https://jupyter01.classe.cornell.edu</a:t>
            </a:r>
          </a:p>
        </p:txBody>
      </p:sp>
      <p:sp>
        <p:nvSpPr>
          <p:cNvPr id="233" name="Another way to interact with the CLASSE file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way to interact with the CLASSE filesystem</a:t>
            </a:r>
          </a:p>
          <a:p>
            <a:pPr/>
            <a:r>
              <a:t>Open a terminal, create / edit files, or use</a:t>
            </a:r>
            <a:r>
              <a:rPr i="1"/>
              <a:t> jupyter notebooks</a:t>
            </a:r>
          </a:p>
          <a:p>
            <a:pPr/>
            <a:r>
              <a:t>Notebooks can be a friendly option for developing python code if you’re not comfortable using the terminal, but…</a:t>
            </a:r>
          </a:p>
          <a:p>
            <a:pPr/>
            <a:r>
              <a:t>There’s a time and place for notebooks. Your project mentor can tell you if a jupyter notebook is an acceptable form for the final version of your code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https://wiki.classe.cornell.edu/Computing/JupyterHub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36" name="https://jupyter01.classe.cornell.edu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https://jupyter01.classe.cornell.edu</a:t>
            </a:r>
          </a:p>
        </p:txBody>
      </p:sp>
      <p:sp>
        <p:nvSpPr>
          <p:cNvPr id="237" name="jupyter01’s file browser provides access to your /home/&lt;CLASSE-ID&gt; directory…"/>
          <p:cNvSpPr txBox="1"/>
          <p:nvPr/>
        </p:nvSpPr>
        <p:spPr>
          <a:xfrm>
            <a:off x="1226471" y="4156257"/>
            <a:ext cx="21803048" cy="8032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jupyter01</a:t>
            </a:r>
            <a:r>
              <a:t>’s file browser provides access to your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/home/&lt;CLASSE-ID&gt;</a:t>
            </a:r>
            <a:r>
              <a:t> directory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Recall: your work belongs somewhere in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/nfs/…</a:t>
            </a:r>
            <a:r>
              <a:t>, NOT </a:t>
            </a:r>
            <a:br/>
            <a:r>
              <a:rPr>
                <a:latin typeface="Courier New"/>
                <a:ea typeface="Courier New"/>
                <a:cs typeface="Courier New"/>
                <a:sym typeface="Courier New"/>
              </a:rPr>
              <a:t>/home/&lt;CLASSE-ID&gt;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Solution: create a link to your working directory inside your home directory:</a:t>
            </a:r>
          </a:p>
          <a:p>
            <a:pPr lvl="2"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ln -s /nfs/chess/user/&lt;CLASSE-ID&gt; ~/&lt;CLASSE-ID&gt;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58" name="The CLASSE Linux system…"/>
          <p:cNvSpPr txBox="1"/>
          <p:nvPr>
            <p:ph type="body" idx="1"/>
          </p:nvPr>
        </p:nvSpPr>
        <p:spPr>
          <a:xfrm>
            <a:off x="1206500" y="3087340"/>
            <a:ext cx="21971000" cy="9417176"/>
          </a:xfrm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  <a:p>
            <a:pPr lvl="1"/>
            <a:r>
              <a:t>Logging in</a:t>
            </a:r>
          </a:p>
          <a:p>
            <a:pPr lvl="1"/>
            <a:r>
              <a:t>Where to work</a:t>
            </a:r>
          </a:p>
          <a:p>
            <a:pPr/>
            <a:r>
              <a:t>Developing python code</a:t>
            </a:r>
          </a:p>
          <a:p>
            <a:pPr lvl="1"/>
            <a:r>
              <a:t>Managing environments</a:t>
            </a:r>
          </a:p>
          <a:p>
            <a:pPr lvl="1"/>
            <a:r>
              <a:rPr u="sng">
                <a:hlinkClick r:id="rId3" invalidUrl="" action="" tgtFrame="" tooltip="" history="1" highlightClick="0" endSnd="0"/>
              </a:rPr>
              <a:t>https://jupyter01.classe.cornell.edu</a:t>
            </a:r>
          </a:p>
          <a:p>
            <a:pPr lvl="1"/>
            <a:r>
              <a:t>Best practices</a:t>
            </a:r>
          </a:p>
          <a:p>
            <a:pPr/>
            <a:r>
              <a:t>Version control (git)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emonst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Demonstration</a:t>
            </a:r>
          </a:p>
        </p:txBody>
      </p:sp>
      <p:sp>
        <p:nvSpPr>
          <p:cNvPr id="240" name="jupyter01.classe.cornell.edu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jupyter01.classe.cornell.edu</a:t>
            </a:r>
          </a:p>
        </p:txBody>
      </p:sp>
      <p:sp>
        <p:nvSpPr>
          <p:cNvPr id="241" name="Log in to jupyter01.classe.cornell.edu…"/>
          <p:cNvSpPr txBox="1"/>
          <p:nvPr>
            <p:ph type="body" sz="half" idx="1"/>
          </p:nvPr>
        </p:nvSpPr>
        <p:spPr>
          <a:xfrm>
            <a:off x="1206500" y="4248504"/>
            <a:ext cx="10888859" cy="8256012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100000"/>
              <a:buAutoNum type="arabicPeriod" startAt="1"/>
            </a:pPr>
            <a:r>
              <a:t>Log in to </a:t>
            </a:r>
            <a:r>
              <a:rPr u="sng">
                <a:hlinkClick r:id="rId2" invalidUrl="" action="" tgtFrame="" tooltip="" history="1" highlightClick="0" endSnd="0"/>
              </a:rPr>
              <a:t>jupyter01.classe.cornell.edu</a:t>
            </a:r>
          </a:p>
          <a:p>
            <a:pPr marL="889000" indent="-889000">
              <a:buSzPct val="100000"/>
              <a:buAutoNum type="arabicPeriod" startAt="1"/>
            </a:pPr>
            <a:r>
              <a:t>Navigate to the working directory</a:t>
            </a:r>
          </a:p>
          <a:p>
            <a:pPr marL="889000" indent="-889000">
              <a:buSzPct val="100000"/>
              <a:buAutoNum type="arabicPeriod" startAt="1"/>
            </a:pPr>
            <a:r>
              <a:t>Write some code in a cell</a:t>
            </a:r>
          </a:p>
          <a:p>
            <a:pPr marL="889000" indent="-889000">
              <a:buSzPct val="100000"/>
              <a:buAutoNum type="arabicPeriod" startAt="1"/>
            </a:pPr>
            <a:r>
              <a:t>Run the cell</a:t>
            </a:r>
          </a:p>
        </p:txBody>
      </p:sp>
      <p:pic>
        <p:nvPicPr>
          <p:cNvPr id="242" name="jupyter_start_fast.mov" descr="jupyter_start_fast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18671" y="699796"/>
            <a:ext cx="12265671" cy="12316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ince we’re already in jupyter, open a terminal there…"/>
          <p:cNvSpPr txBox="1"/>
          <p:nvPr>
            <p:ph type="body" sz="half" idx="1"/>
          </p:nvPr>
        </p:nvSpPr>
        <p:spPr>
          <a:xfrm>
            <a:off x="1206500" y="4248504"/>
            <a:ext cx="10888859" cy="8256012"/>
          </a:xfrm>
          <a:prstGeom prst="rect">
            <a:avLst/>
          </a:prstGeom>
        </p:spPr>
        <p:txBody>
          <a:bodyPr/>
          <a:lstStyle/>
          <a:p>
            <a:pPr marL="773430" indent="-773430" defTabSz="2121354">
              <a:spcBef>
                <a:spcPts val="3900"/>
              </a:spcBef>
              <a:buSzPct val="100000"/>
              <a:buAutoNum type="arabicPeriod" startAt="1"/>
              <a:defRPr sz="4176"/>
            </a:pPr>
            <a:r>
              <a:t>Since we’re already in jupyter, open a terminal there</a:t>
            </a:r>
          </a:p>
          <a:p>
            <a:pPr marL="773430" indent="-773430" defTabSz="2121354">
              <a:spcBef>
                <a:spcPts val="3900"/>
              </a:spcBef>
              <a:buSzPct val="100000"/>
              <a:buAutoNum type="arabicPeriod" startAt="1"/>
              <a:defRPr sz="4176"/>
            </a:pPr>
            <a:r>
              <a:t>Activate the conda environment in which we installed numpy earlier</a:t>
            </a:r>
          </a:p>
          <a:p>
            <a:pPr marL="773430" indent="-773430" defTabSz="2121354">
              <a:spcBef>
                <a:spcPts val="3900"/>
              </a:spcBef>
              <a:buSzPct val="100000"/>
              <a:buAutoNum type="arabicPeriod" startAt="1"/>
              <a:defRPr sz="4176"/>
            </a:pPr>
            <a:r>
              <a:t>Create an ipython kernel for this environment so you can use it in jupyter notebooks</a:t>
            </a:r>
          </a:p>
          <a:p>
            <a:pPr lvl="1" marL="1060704" indent="-530352" defTabSz="2121354">
              <a:spcBef>
                <a:spcPts val="3900"/>
              </a:spcBef>
              <a:buChar char="‣"/>
              <a:defRPr sz="4176"/>
            </a:pPr>
            <a:r>
              <a:t>Need to install the ipykernel module first</a:t>
            </a:r>
          </a:p>
          <a:p>
            <a:pPr marL="773430" indent="-773430" defTabSz="2121354">
              <a:spcBef>
                <a:spcPts val="3900"/>
              </a:spcBef>
              <a:buSzPct val="100000"/>
              <a:buAutoNum type="arabicPeriod" startAt="1"/>
              <a:defRPr sz="4176"/>
            </a:pPr>
            <a:r>
              <a:t>Back in the notebook, select this new kernel and re-run the cell that failed earlier</a:t>
            </a:r>
          </a:p>
        </p:txBody>
      </p:sp>
      <p:sp>
        <p:nvSpPr>
          <p:cNvPr id="245" name="I don’t use the python -n ipykernel … command often enough to remember all the arguments, but the CLASSE wiki for JupyterHub conveniently documents it for us"/>
          <p:cNvSpPr txBox="1"/>
          <p:nvPr/>
        </p:nvSpPr>
        <p:spPr>
          <a:xfrm>
            <a:off x="1206500" y="4248504"/>
            <a:ext cx="10888859" cy="82560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I don’t use the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python -n ipykernel …</a:t>
            </a:r>
            <a:r>
              <a:t> command often enough to remember all the arguments, but </a:t>
            </a:r>
            <a:r>
              <a:rPr u="sng">
                <a:hlinkClick r:id="rId3" invalidUrl="" action="" tgtFrame="" tooltip="" history="1" highlightClick="0" endSnd="0"/>
              </a:rPr>
              <a:t>the CLASSE wiki for JupyterHub conveniently documents it for us</a:t>
            </a:r>
          </a:p>
        </p:txBody>
      </p:sp>
      <p:sp>
        <p:nvSpPr>
          <p:cNvPr id="246" name="Demonst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Demonstration</a:t>
            </a:r>
          </a:p>
        </p:txBody>
      </p:sp>
      <p:sp>
        <p:nvSpPr>
          <p:cNvPr id="247" name="jupyter01.classe.cornell.edu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jupyter01.classe.cornell.edu</a:t>
            </a:r>
          </a:p>
        </p:txBody>
      </p:sp>
      <p:pic>
        <p:nvPicPr>
          <p:cNvPr id="248" name="jupyter_ipykernel_fast.mov" descr="jupyter_ipykernel_fast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118671" y="699796"/>
            <a:ext cx="12265670" cy="12316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0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11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8"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53" name="Best practices — docstring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Best practices — docstrings</a:t>
            </a:r>
          </a:p>
        </p:txBody>
      </p:sp>
      <p:sp>
        <p:nvSpPr>
          <p:cNvPr id="254" name="Docstring conventions — https://peps.python.org/pep-0257/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Docstring conventions — </a:t>
            </a:r>
            <a:r>
              <a:rPr u="sng">
                <a:hlinkClick r:id="rId2" invalidUrl="" action="" tgtFrame="" tooltip="" history="1" highlightClick="0" endSnd="0"/>
              </a:rPr>
              <a:t>https://peps.python.org/pep-0257/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Every module, class, and function in your project should have a docstring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Docstrings should be written with python’s built-in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help(object)</a:t>
            </a:r>
            <a:r>
              <a:t>function in mind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Pick a canonical format for your docstrings and stick with it. If you don’t already have one picked out, I recommend choosing </a:t>
            </a:r>
            <a:r>
              <a:rPr u="sng">
                <a:hlinkClick r:id="rId3" invalidUrl="" action="" tgtFrame="" tooltip="" history="1" highlightClick="0" endSnd="0"/>
              </a:rPr>
              <a:t>the sphinx docstring format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ChatGPT usually does a good job at writing docstrings for functions if you ask nicely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57" name="Docstrings &amp; help(obj) exampl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792479">
              <a:defRPr sz="5280"/>
            </a:pPr>
            <a:r>
              <a:t>Docstrings &amp; 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help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(obj)</a:t>
            </a:r>
            <a:r>
              <a:t> example</a:t>
            </a:r>
          </a:p>
        </p:txBody>
      </p:sp>
      <p:sp>
        <p:nvSpPr>
          <p:cNvPr id="258" name="def func_no_docstring(x, y=None):…"/>
          <p:cNvSpPr txBox="1"/>
          <p:nvPr>
            <p:ph type="body" sz="half" idx="1"/>
          </p:nvPr>
        </p:nvSpPr>
        <p:spPr>
          <a:xfrm>
            <a:off x="338752" y="3930832"/>
            <a:ext cx="10956978" cy="8891355"/>
          </a:xfrm>
          <a:prstGeom prst="rect">
            <a:avLst/>
          </a:prstGeom>
        </p:spPr>
        <p:txBody>
          <a:bodyPr/>
          <a:lstStyle/>
          <a:p>
            <a:pPr marL="0" indent="0" defTabSz="1779987">
              <a:spcBef>
                <a:spcPts val="1100"/>
              </a:spcBef>
              <a:buSzTx/>
              <a:buNone/>
              <a:defRPr sz="2482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def</a:t>
            </a:r>
            <a:r>
              <a:t> </a:t>
            </a:r>
            <a:r>
              <a:rPr>
                <a:solidFill>
                  <a:srgbClr val="0433FF"/>
                </a:solidFill>
              </a:rPr>
              <a:t>func_no_docstring</a:t>
            </a:r>
            <a:r>
              <a:t>(x,</a:t>
            </a:r>
            <a:r>
              <a:rPr>
                <a:solidFill>
                  <a:srgbClr val="0433FF"/>
                </a:solidFill>
              </a:rPr>
              <a:t> </a:t>
            </a:r>
            <a:r>
              <a:t>y</a:t>
            </a:r>
            <a:r>
              <a:rPr>
                <a:solidFill>
                  <a:schemeClr val="accent6">
                    <a:satOff val="-16844"/>
                    <a:lumOff val="-30747"/>
                  </a:schemeClr>
                </a:solidFill>
              </a:rPr>
              <a:t>=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None</a:t>
            </a:r>
            <a:r>
              <a:t>):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# Describe what the function does.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# describe what the argument `x` represents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# describe what the argument `y` represents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# describe what this function returns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return</a:t>
            </a:r>
            <a:r>
              <a:t> 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None</a:t>
            </a:r>
            <a:endParaRPr>
              <a:solidFill>
                <a:schemeClr val="accent3">
                  <a:hueOff val="914338"/>
                  <a:satOff val="31515"/>
                  <a:lumOff val="-30790"/>
                </a:schemeClr>
              </a:solidFill>
            </a:endParaRP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latin typeface="Courier New"/>
                <a:ea typeface="Courier New"/>
                <a:cs typeface="Courier New"/>
                <a:sym typeface="Courier New"/>
              </a:defRPr>
            </a:pPr>
            <a:endParaRPr>
              <a:solidFill>
                <a:schemeClr val="accent3">
                  <a:hueOff val="914338"/>
                  <a:satOff val="31515"/>
                  <a:lumOff val="-30790"/>
                </a:schemeClr>
              </a:solidFill>
            </a:endParaRP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def</a:t>
            </a:r>
            <a:r>
              <a:t> </a:t>
            </a:r>
            <a:r>
              <a:rPr>
                <a:solidFill>
                  <a:srgbClr val="0433FF"/>
                </a:solidFill>
              </a:rPr>
              <a:t>func_with_docstring</a:t>
            </a:r>
            <a:r>
              <a:t>(x,</a:t>
            </a:r>
            <a:r>
              <a:rPr>
                <a:solidFill>
                  <a:srgbClr val="0433FF"/>
                </a:solidFill>
              </a:rPr>
              <a:t> </a:t>
            </a:r>
            <a:r>
              <a:t>y</a:t>
            </a:r>
            <a:r>
              <a:rPr>
                <a:solidFill>
                  <a:schemeClr val="accent6">
                    <a:satOff val="-16844"/>
                    <a:lumOff val="-30747"/>
                  </a:schemeClr>
                </a:solidFill>
              </a:rPr>
              <a:t>=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None</a:t>
            </a:r>
            <a:r>
              <a:t>):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"""Describe what the function does.</a:t>
            </a:r>
            <a:endParaRPr>
              <a:solidFill>
                <a:schemeClr val="accent5">
                  <a:lumOff val="-29866"/>
                </a:schemeClr>
              </a:solidFill>
            </a:endParaRP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:param x: describe what the argument `x` represents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:type x: object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:param y: describe what the argument `y` represents,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defaults to None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:type y: object, optional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:return: describe what this function returns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:rtype: object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solidFill>
                  <a:schemeClr val="accent5">
                    <a:lumOff val="-29866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"""</a:t>
            </a:r>
          </a:p>
          <a:p>
            <a:pPr marL="0" indent="0" defTabSz="1779987">
              <a:spcBef>
                <a:spcPts val="1100"/>
              </a:spcBef>
              <a:buSzTx/>
              <a:buNone/>
              <a:defRPr sz="2482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return</a:t>
            </a:r>
            <a:r>
              <a:t> 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None</a:t>
            </a:r>
          </a:p>
        </p:txBody>
      </p:sp>
      <p:sp>
        <p:nvSpPr>
          <p:cNvPr id="259" name="&gt; help(func_no_docstring)…"/>
          <p:cNvSpPr txBox="1"/>
          <p:nvPr/>
        </p:nvSpPr>
        <p:spPr>
          <a:xfrm>
            <a:off x="13281741" y="3677331"/>
            <a:ext cx="10956977" cy="939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solidFill>
                  <a:srgbClr val="000000"/>
                </a:solidFill>
              </a:rPr>
              <a:t>&gt;</a:t>
            </a:r>
            <a:r>
              <a:t> help</a:t>
            </a:r>
            <a:r>
              <a:rPr>
                <a:solidFill>
                  <a:srgbClr val="000000"/>
                </a:solidFill>
              </a:rPr>
              <a:t>(func_no_docstring)</a:t>
            </a:r>
            <a:endParaRPr>
              <a:solidFill>
                <a:srgbClr val="000000"/>
              </a:solidFill>
            </a:endParaR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solidFill>
                  <a:srgbClr val="000000"/>
                </a:solidFill>
              </a:rPr>
              <a:t>Help on function func_no_docstring in module __main__:</a:t>
            </a:r>
            <a:endParaRPr>
              <a:solidFill>
                <a:srgbClr val="000000"/>
              </a:solidFill>
            </a:endParaR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endParaRPr>
              <a:solidFill>
                <a:srgbClr val="000000"/>
              </a:solidFill>
            </a:endParaR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solidFill>
                  <a:srgbClr val="000000"/>
                </a:solidFill>
              </a:rPr>
              <a:t>func_no_docstring(x, y=None)</a:t>
            </a:r>
            <a:endParaRPr>
              <a:solidFill>
                <a:srgbClr val="000000"/>
              </a:solidFill>
            </a:endParaR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endParaRPr>
              <a:solidFill>
                <a:srgbClr val="000000"/>
              </a:solidFill>
            </a:endParaR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endParaRPr>
              <a:solidFill>
                <a:srgbClr val="000000"/>
              </a:solidFill>
            </a:endParaR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solidFill>
                  <a:srgbClr val="000000"/>
                </a:solidFill>
              </a:rPr>
              <a:t>&gt;</a:t>
            </a:r>
            <a:r>
              <a:t> help</a:t>
            </a:r>
            <a:r>
              <a:rPr>
                <a:solidFill>
                  <a:srgbClr val="000000"/>
                </a:solidFill>
              </a:rPr>
              <a:t>(func_with_docstring)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Help on function func_with_docstring in module __main__: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func_with_docstring(x, y=None)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Describe what the function does.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:param x: describe what the argument `x` represents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:type x: object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:param y: describe what the argument `y` represents,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defaults to None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:type y: object, optional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:return: describe what this function returns</a:t>
            </a:r>
          </a:p>
          <a:p>
            <a:pPr algn="l" defTabSz="1779987">
              <a:lnSpc>
                <a:spcPct val="90000"/>
              </a:lnSpc>
              <a:spcBef>
                <a:spcPts val="1100"/>
              </a:spcBef>
              <a:defRPr sz="2482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:rtype: object</a:t>
            </a:r>
          </a:p>
        </p:txBody>
      </p:sp>
      <p:sp>
        <p:nvSpPr>
          <p:cNvPr id="260" name="Line"/>
          <p:cNvSpPr/>
          <p:nvPr/>
        </p:nvSpPr>
        <p:spPr>
          <a:xfrm>
            <a:off x="10863309" y="5076520"/>
            <a:ext cx="19074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Line"/>
          <p:cNvSpPr/>
          <p:nvPr/>
        </p:nvSpPr>
        <p:spPr>
          <a:xfrm>
            <a:off x="11806682" y="9404808"/>
            <a:ext cx="9641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Line"/>
          <p:cNvSpPr/>
          <p:nvPr/>
        </p:nvSpPr>
        <p:spPr>
          <a:xfrm>
            <a:off x="546492" y="6858000"/>
            <a:ext cx="23291014" cy="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265" name="Best practices — styl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Best practices — style</a:t>
            </a:r>
          </a:p>
        </p:txBody>
      </p:sp>
      <p:sp>
        <p:nvSpPr>
          <p:cNvPr id="266" name="Style conventions — https://peps.python.org/pep-0008/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85215" indent="-585215" defTabSz="2340805">
              <a:spcBef>
                <a:spcPts val="4300"/>
              </a:spcBef>
              <a:defRPr sz="4608"/>
            </a:pPr>
            <a:r>
              <a:t>Style conventions — </a:t>
            </a:r>
            <a:r>
              <a:rPr u="sng">
                <a:hlinkClick r:id="rId2" invalidUrl="" action="" tgtFrame="" tooltip="" history="1" highlightClick="0" endSnd="0"/>
              </a:rPr>
              <a:t>https://peps.python.org/pep-0008/</a:t>
            </a:r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t>Variable / function names: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snake_case</a:t>
            </a:r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t>Class names: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CamelCase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t>Line widths: 79 or 99 characters (code) or 72 characters (comments &amp; docstrings)</a:t>
            </a:r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t>…and many more guidelines that you are strongly encouraged to follow</a:t>
            </a:r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t>You may break a guideline in PEP8 “when applying the guideline would make the code less readable, even for someone who is used to reading code that follows this PEP.”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271" name="git: command-line tool for interacting with git repositories…"/>
          <p:cNvSpPr txBox="1"/>
          <p:nvPr>
            <p:ph type="body" idx="1"/>
          </p:nvPr>
        </p:nvSpPr>
        <p:spPr>
          <a:xfrm>
            <a:off x="1206500" y="3810000"/>
            <a:ext cx="21971000" cy="9265739"/>
          </a:xfrm>
          <a:prstGeom prst="rect">
            <a:avLst/>
          </a:prstGeom>
        </p:spPr>
        <p:txBody>
          <a:bodyPr/>
          <a:lstStyle/>
          <a:p>
            <a:pPr marL="499872" indent="-499872" defTabSz="1999437">
              <a:spcBef>
                <a:spcPts val="3600"/>
              </a:spcBef>
              <a:defRPr sz="3936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</a:t>
            </a:r>
            <a:r>
              <a:t>: command-line tool for interacting with git repositories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git repository: a copy of your project files and the history of changes you made to them. It helps you:</a:t>
            </a:r>
          </a:p>
          <a:p>
            <a:pPr lvl="1" marL="999744" indent="-499872" defTabSz="1999437">
              <a:spcBef>
                <a:spcPts val="3600"/>
              </a:spcBef>
              <a:defRPr sz="3936"/>
            </a:pPr>
            <a:r>
              <a:t>Preserve snapshots of your project at different stages of development</a:t>
            </a:r>
          </a:p>
          <a:p>
            <a:pPr lvl="1" marL="999744" indent="-499872" defTabSz="1999437">
              <a:spcBef>
                <a:spcPts val="3600"/>
              </a:spcBef>
              <a:defRPr sz="3936"/>
            </a:pPr>
            <a:r>
              <a:t>Develop different versions of your project that branch from a common root</a:t>
            </a:r>
          </a:p>
          <a:p>
            <a:pPr lvl="1" marL="999744" indent="-499872" defTabSz="1999437">
              <a:spcBef>
                <a:spcPts val="3600"/>
              </a:spcBef>
              <a:defRPr sz="3936"/>
            </a:pPr>
            <a:r>
              <a:t>Merge branching versions of your project back to a common root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A git repository can be hosted remotely using tools like github or gitlab. These help you:</a:t>
            </a:r>
          </a:p>
          <a:p>
            <a:pPr lvl="1" marL="999744" indent="-499872" defTabSz="1999437">
              <a:spcBef>
                <a:spcPts val="3600"/>
              </a:spcBef>
              <a:defRPr sz="3936"/>
            </a:pPr>
            <a:r>
              <a:t>Share / distribute / deploy your project</a:t>
            </a:r>
          </a:p>
          <a:p>
            <a:pPr lvl="1" marL="999744" indent="-499872" defTabSz="1999437">
              <a:spcBef>
                <a:spcPts val="3600"/>
              </a:spcBef>
              <a:defRPr sz="3936"/>
            </a:pPr>
            <a:r>
              <a:t>Track issues</a:t>
            </a:r>
          </a:p>
          <a:p>
            <a:pPr lvl="1" marL="999744" indent="-499872" defTabSz="1999437">
              <a:spcBef>
                <a:spcPts val="3600"/>
              </a:spcBef>
              <a:defRPr sz="3936"/>
            </a:pPr>
            <a:r>
              <a:t>Publish documentation</a:t>
            </a:r>
          </a:p>
        </p:txBody>
      </p:sp>
      <p:sp>
        <p:nvSpPr>
          <p:cNvPr id="272" name="What is git?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What is git?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275" name="CHESS students:…"/>
          <p:cNvSpPr txBox="1"/>
          <p:nvPr>
            <p:ph type="body" idx="1"/>
          </p:nvPr>
        </p:nvSpPr>
        <p:spPr>
          <a:xfrm>
            <a:off x="1206499" y="3810000"/>
            <a:ext cx="21971001" cy="8817136"/>
          </a:xfrm>
          <a:prstGeom prst="rect">
            <a:avLst/>
          </a:prstGeom>
        </p:spPr>
        <p:txBody>
          <a:bodyPr/>
          <a:lstStyle/>
          <a:p>
            <a:pPr marL="530352" indent="-530352" defTabSz="2121354">
              <a:spcBef>
                <a:spcPts val="3900"/>
              </a:spcBef>
              <a:defRPr sz="4176"/>
            </a:pPr>
            <a:r>
              <a:t>CHESS students:</a:t>
            </a:r>
          </a:p>
          <a:p>
            <a:pPr lvl="1" marL="1060704" indent="-530352" defTabSz="2121354">
              <a:spcBef>
                <a:spcPts val="3900"/>
              </a:spcBef>
              <a:defRPr sz="4176"/>
            </a:pPr>
            <a:r>
              <a:t>Your project’s git repository will be hosted in one of two places:</a:t>
            </a:r>
          </a:p>
          <a:p>
            <a:pPr lvl="2" marL="1591055" indent="-530352" defTabSz="2121354">
              <a:spcBef>
                <a:spcPts val="3900"/>
              </a:spcBef>
              <a:defRPr sz="4176"/>
            </a:pPr>
            <a:r>
              <a:t>For projects that should be public:</a:t>
            </a:r>
          </a:p>
          <a:p>
            <a:pPr lvl="4" marL="0" indent="1591055" defTabSz="2121354">
              <a:spcBef>
                <a:spcPts val="3900"/>
              </a:spcBef>
              <a:buSzTx/>
              <a:buNone/>
              <a:defRPr sz="4176"/>
            </a:pPr>
            <a:r>
              <a:rPr u="sng">
                <a:hlinkClick r:id="rId2" invalidUrl="" action="" tgtFrame="" tooltip="" history="1" highlightClick="0" endSnd="0"/>
              </a:rPr>
              <a:t>https://github.com/CHESSComputing</a:t>
            </a:r>
          </a:p>
          <a:p>
            <a:pPr lvl="2" marL="1591055" indent="-530352" defTabSz="2121354">
              <a:spcBef>
                <a:spcPts val="3900"/>
              </a:spcBef>
              <a:defRPr sz="4176"/>
            </a:pPr>
            <a:r>
              <a:t>For projects that should be shared only within CLASSE:</a:t>
            </a:r>
          </a:p>
          <a:p>
            <a:pPr lvl="4" marL="0" indent="1591055" defTabSz="2121354">
              <a:spcBef>
                <a:spcPts val="3900"/>
              </a:spcBef>
              <a:buSzTx/>
              <a:buNone/>
              <a:defRPr sz="4176"/>
            </a:pPr>
            <a:r>
              <a:rPr u="sng">
                <a:hlinkClick r:id="rId3" invalidUrl="" action="" tgtFrame="" tooltip="" history="1" highlightClick="0" endSnd="0"/>
              </a:rPr>
              <a:t>https://gitlab01.classe.cornell.edu</a:t>
            </a:r>
          </a:p>
          <a:p>
            <a:pPr lvl="1" marL="1060704" indent="-530352" defTabSz="2121354">
              <a:spcBef>
                <a:spcPts val="3900"/>
              </a:spcBef>
              <a:defRPr sz="4176"/>
            </a:pPr>
            <a:r>
              <a:t>There is a “correct” place to host every one of your projects. Ask your mentor if you are unsure where your project belongs.</a:t>
            </a:r>
          </a:p>
          <a:p>
            <a:pPr marL="530352" indent="-530352" defTabSz="2121354">
              <a:spcBef>
                <a:spcPts val="3900"/>
              </a:spcBef>
              <a:defRPr sz="4176"/>
            </a:pPr>
            <a:r>
              <a:t>All other students: ask your project mentor</a:t>
            </a:r>
          </a:p>
        </p:txBody>
      </p:sp>
      <p:sp>
        <p:nvSpPr>
          <p:cNvPr id="276" name="Where to host your repository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Where to host your repository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279" name="repository: a collection of files with a history of developer-created checkpoints that preserve the state of those files at different stages (e.g. commits)…"/>
          <p:cNvSpPr txBox="1"/>
          <p:nvPr>
            <p:ph type="body" idx="1"/>
          </p:nvPr>
        </p:nvSpPr>
        <p:spPr>
          <a:xfrm>
            <a:off x="1206500" y="3809999"/>
            <a:ext cx="22422505" cy="8256012"/>
          </a:xfrm>
          <a:prstGeom prst="rect">
            <a:avLst/>
          </a:prstGeom>
        </p:spPr>
        <p:txBody>
          <a:bodyPr/>
          <a:lstStyle/>
          <a:p>
            <a:pPr marL="524255" indent="-524255" defTabSz="2096971">
              <a:spcBef>
                <a:spcPts val="3800"/>
              </a:spcBef>
              <a:defRPr sz="4128"/>
            </a:pPr>
            <a:r>
              <a:rPr b="1"/>
              <a:t>repository</a:t>
            </a:r>
            <a:r>
              <a:t>: a collection of files with a history of developer-created checkpoints that preserve the state of those files at different stages (e.g. commits)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rPr b="1"/>
              <a:t>remote repository</a:t>
            </a:r>
            <a:r>
              <a:t>: a repository accessible via URL (i.e. the version hosted on github/gitlab)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rPr b="1"/>
              <a:t>local repository</a:t>
            </a:r>
            <a:r>
              <a:t>: a repository on your local filesystem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rPr b="1"/>
              <a:t>clone</a:t>
            </a:r>
            <a:r>
              <a:t>: a local repository that is a copy of a remote repository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rPr b="1"/>
              <a:t>push</a:t>
            </a:r>
            <a:r>
              <a:t>: an act that updates a remote repository with changes (like commits) made on a local repository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rPr b="1"/>
              <a:t>commit</a:t>
            </a:r>
            <a:r>
              <a:t>: an entry / checkpoint in the preserved history of a repository</a:t>
            </a:r>
          </a:p>
        </p:txBody>
      </p:sp>
      <p:sp>
        <p:nvSpPr>
          <p:cNvPr id="280" name="Vocabulary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Vocabulary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283" name="Create a blank remote repository on gitlab01.classe.cornell.edu or github through the web interface…"/>
          <p:cNvSpPr txBox="1"/>
          <p:nvPr>
            <p:ph type="body" sz="half" idx="1"/>
          </p:nvPr>
        </p:nvSpPr>
        <p:spPr>
          <a:xfrm>
            <a:off x="1206500" y="3809999"/>
            <a:ext cx="11668387" cy="8256012"/>
          </a:xfrm>
          <a:prstGeom prst="rect">
            <a:avLst/>
          </a:prstGeom>
        </p:spPr>
        <p:txBody>
          <a:bodyPr/>
          <a:lstStyle/>
          <a:p>
            <a:pPr marL="791209" indent="-791209" defTabSz="2170121">
              <a:spcBef>
                <a:spcPts val="4000"/>
              </a:spcBef>
              <a:buSzPct val="100000"/>
              <a:buAutoNum type="arabicPeriod" startAt="1"/>
              <a:defRPr sz="4272"/>
            </a:pPr>
            <a:r>
              <a:t>Create a blank remote repository on </a:t>
            </a:r>
            <a:r>
              <a:rPr u="sng">
                <a:hlinkClick r:id="rId2" invalidUrl="" action="" tgtFrame="" tooltip="" history="1" highlightClick="0" endSnd="0"/>
              </a:rPr>
              <a:t>gitlab01.classe.cornell.edu</a:t>
            </a:r>
            <a:r>
              <a:t> or github through the web interface</a:t>
            </a:r>
          </a:p>
          <a:p>
            <a:pPr marL="791209" indent="-791209" defTabSz="2170121">
              <a:spcBef>
                <a:spcPts val="4000"/>
              </a:spcBef>
              <a:buSzPct val="100000"/>
              <a:buAutoNum type="arabicPeriod" startAt="1"/>
              <a:defRPr sz="4272"/>
            </a:pPr>
            <a:r>
              <a:t>Make a local clone of the remote repository</a:t>
            </a:r>
          </a:p>
          <a:p>
            <a:pPr marL="791209" indent="-791209" defTabSz="2170121">
              <a:spcBef>
                <a:spcPts val="4000"/>
              </a:spcBef>
              <a:buSzPct val="100000"/>
              <a:buAutoNum type="arabicPeriod" startAt="1"/>
              <a:defRPr sz="4272"/>
            </a:pPr>
            <a:r>
              <a:t>In the local version, create the main branch of the repo and add a blank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README.md</a:t>
            </a:r>
            <a:r>
              <a:t> file NOTE: use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checkout -b main</a:t>
            </a:r>
            <a:r>
              <a:t> instead of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switch -c main</a:t>
            </a:r>
          </a:p>
          <a:p>
            <a:pPr marL="791209" indent="-791209" defTabSz="2170121">
              <a:spcBef>
                <a:spcPts val="4000"/>
              </a:spcBef>
              <a:buSzPct val="100000"/>
              <a:buAutoNum type="arabicPeriod" startAt="1"/>
              <a:defRPr sz="4272"/>
            </a:pPr>
            <a:r>
              <a:t>Commit the changes to the local repository</a:t>
            </a:r>
          </a:p>
          <a:p>
            <a:pPr marL="791209" indent="-791209" defTabSz="2170121">
              <a:spcBef>
                <a:spcPts val="4000"/>
              </a:spcBef>
              <a:buSzPct val="100000"/>
              <a:buAutoNum type="arabicPeriod" startAt="1"/>
              <a:defRPr sz="4272"/>
            </a:pPr>
            <a:r>
              <a:t>Push your commits to the remote repository</a:t>
            </a:r>
          </a:p>
        </p:txBody>
      </p:sp>
      <p:sp>
        <p:nvSpPr>
          <p:cNvPr id="284" name="Set up a blank repository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Set up a blank repository</a:t>
            </a:r>
          </a:p>
        </p:txBody>
      </p:sp>
      <p:pic>
        <p:nvPicPr>
          <p:cNvPr id="285" name="gitlab_create_blank_repo.mov" descr="gitlab_create_blank_repo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956327" y="2318388"/>
            <a:ext cx="11466589" cy="9079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ithub_create_blank_repo.mov" descr="github_create_blank_repo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2955571" y="2317789"/>
            <a:ext cx="11468101" cy="908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it_setup_blank_repo.mov" descr="git_setup_blank_repo.mov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2955571" y="2317790"/>
            <a:ext cx="11468101" cy="9080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283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333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5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6"/>
                  </p:tgtEl>
                </p:cond>
              </p:nextCondLst>
            </p:seq>
            <p:video fullScrn="0">
              <p:cMediaNode mute="0" showWhenStopped="1" numSld="1" vol="100000">
                <p:cTn id="33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video>
            <p:seq concurrent="1" prevAc="none" nextAc="seek">
              <p:cTn id="34" evtFilter="cancelBubble" nodeType="interactiveSeq" restart="whenNotActive" fill="hold">
                <p:stCondLst>
                  <p:cond delay="0" evt="onClick">
                    <p:tgtEl>
                      <p:spTgt spid="2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2"/>
      <p:bldP build="whole" bldLvl="1" animBg="1" rev="0" advAuto="0" spid="287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Using 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Using the CLASSE Linux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290" name="At any point:…"/>
          <p:cNvSpPr txBox="1"/>
          <p:nvPr>
            <p:ph type="body" sz="half" idx="1"/>
          </p:nvPr>
        </p:nvSpPr>
        <p:spPr>
          <a:xfrm>
            <a:off x="1206500" y="3810000"/>
            <a:ext cx="11668387" cy="8256011"/>
          </a:xfrm>
          <a:prstGeom prst="rect">
            <a:avLst/>
          </a:prstGeom>
        </p:spPr>
        <p:txBody>
          <a:bodyPr/>
          <a:lstStyle/>
          <a:p>
            <a:pPr marL="402336" indent="-402336" defTabSz="1609303">
              <a:spcBef>
                <a:spcPts val="2900"/>
              </a:spcBef>
              <a:defRPr sz="3168"/>
            </a:pPr>
            <a:r>
              <a:t>At any point:</a:t>
            </a:r>
          </a:p>
          <a:p>
            <a:pPr lvl="1" marL="804672" indent="-402336" defTabSz="1609303">
              <a:spcBef>
                <a:spcPts val="2900"/>
              </a:spcBef>
              <a:defRPr sz="3168"/>
            </a:pPr>
            <a:r>
              <a:t>Use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status</a:t>
            </a:r>
            <a:r>
              <a:t> to examine the state of your local clone</a:t>
            </a:r>
          </a:p>
          <a:p>
            <a:pPr lvl="1" marL="804672" indent="-402336" defTabSz="1609303">
              <a:spcBef>
                <a:spcPts val="2900"/>
              </a:spcBef>
              <a:defRPr sz="3168"/>
            </a:pPr>
            <a:r>
              <a:t>Use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diff</a:t>
            </a:r>
            <a:r>
              <a:t> to examine the differences between files in the local clone and their “official” copy</a:t>
            </a:r>
          </a:p>
          <a:p>
            <a:pPr marL="402336" indent="-402336" defTabSz="1609303">
              <a:spcBef>
                <a:spcPts val="2900"/>
              </a:spcBef>
              <a:defRPr sz="3168"/>
            </a:pPr>
            <a:r>
              <a:t>To make changes: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t>Create / modify files in a local clone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add </a:t>
            </a:r>
            <a:r>
              <a:t>the files whose changes you want to keep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commit</a:t>
            </a:r>
            <a:r>
              <a:t> the additions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t>(optional) repeat steps 1-3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push</a:t>
            </a:r>
            <a:r>
              <a:t> the commits</a:t>
            </a:r>
          </a:p>
        </p:txBody>
      </p:sp>
      <p:sp>
        <p:nvSpPr>
          <p:cNvPr id="291" name="Basic development workflow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Basic development workflow</a:t>
            </a:r>
          </a:p>
        </p:txBody>
      </p:sp>
      <p:pic>
        <p:nvPicPr>
          <p:cNvPr id="292" name="git_track_conda_env_file_fast.mov" descr="git_track_conda_env_file_fast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07229" y="3125837"/>
            <a:ext cx="11468101" cy="7464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295" name="Commit early and often so you can go back to previous versions of your project if needed…"/>
          <p:cNvSpPr txBox="1"/>
          <p:nvPr>
            <p:ph type="body" idx="1"/>
          </p:nvPr>
        </p:nvSpPr>
        <p:spPr>
          <a:xfrm>
            <a:off x="1206500" y="3810000"/>
            <a:ext cx="21971000" cy="8256011"/>
          </a:xfrm>
          <a:prstGeom prst="rect">
            <a:avLst/>
          </a:prstGeom>
        </p:spPr>
        <p:txBody>
          <a:bodyPr/>
          <a:lstStyle/>
          <a:p>
            <a:pPr/>
            <a:r>
              <a:t>Commit early and often so you can go back to previous versions of your project if needed</a:t>
            </a:r>
          </a:p>
          <a:p>
            <a:pPr/>
            <a:r>
              <a:t>Each commit should represent one incremental change to your project       (e.g. don’t fix a bug </a:t>
            </a:r>
            <a:r>
              <a:rPr i="1"/>
              <a:t>and</a:t>
            </a:r>
            <a:r>
              <a:t> update the documentation in the same commit)</a:t>
            </a:r>
          </a:p>
          <a:p>
            <a:pPr/>
            <a:r>
              <a:t>Every commit needs a message that describes the changes you’re making</a:t>
            </a:r>
          </a:p>
          <a:p>
            <a:pPr/>
            <a:r>
              <a:t>To make the commit history easy to read, stick to conventions</a:t>
            </a:r>
          </a:p>
        </p:txBody>
      </p:sp>
      <p:sp>
        <p:nvSpPr>
          <p:cNvPr id="296" name="commits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commits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301" name="Use the imperative mood (e.g. “Fix bug”, NOT “Fixed bug” or “Fixes bug”)…"/>
          <p:cNvSpPr txBox="1"/>
          <p:nvPr>
            <p:ph type="body" idx="1"/>
          </p:nvPr>
        </p:nvSpPr>
        <p:spPr>
          <a:xfrm>
            <a:off x="1206500" y="3810000"/>
            <a:ext cx="21971000" cy="8256011"/>
          </a:xfrm>
          <a:prstGeom prst="rect">
            <a:avLst/>
          </a:prstGeom>
        </p:spPr>
        <p:txBody>
          <a:bodyPr/>
          <a:lstStyle/>
          <a:p>
            <a:pPr/>
            <a:r>
              <a:t>Use the imperative mood (e.g. “Fix bug”, NOT “Fixed bug” or “Fixes bug”)</a:t>
            </a:r>
          </a:p>
          <a:p>
            <a:pPr/>
            <a:r>
              <a:t>Format your commit messages:</a:t>
            </a:r>
          </a:p>
          <a:p>
            <a:pPr marL="0" indent="0">
              <a:buSzTx/>
              <a:buNone/>
            </a:pPr>
          </a:p>
          <a:p>
            <a:pPr>
              <a:spcBef>
                <a:spcPts val="1100"/>
              </a:spcBef>
            </a:pPr>
            <a:r>
              <a:t>Some common commit types and their descriptions:</a:t>
            </a:r>
          </a:p>
        </p:txBody>
      </p:sp>
      <p:sp>
        <p:nvSpPr>
          <p:cNvPr id="302" name="commit message conventions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commit message conventions</a:t>
            </a:r>
          </a:p>
        </p:txBody>
      </p:sp>
      <p:sp>
        <p:nvSpPr>
          <p:cNvPr id="303" name="type: short summary (50 chars or fewer)…"/>
          <p:cNvSpPr txBox="1"/>
          <p:nvPr/>
        </p:nvSpPr>
        <p:spPr>
          <a:xfrm>
            <a:off x="1876090" y="5974022"/>
            <a:ext cx="11547639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type: short summary (50 chars or fewer)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More detailed description wrapped to 72 chars wide (optional)</a:t>
            </a:r>
          </a:p>
        </p:txBody>
      </p:sp>
      <p:sp>
        <p:nvSpPr>
          <p:cNvPr id="304" name="feat: addition of some new features…"/>
          <p:cNvSpPr txBox="1"/>
          <p:nvPr/>
        </p:nvSpPr>
        <p:spPr>
          <a:xfrm>
            <a:off x="1897729" y="7977280"/>
            <a:ext cx="13395153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feat: addition of some new features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add: changes to add new capability or functions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cut: removing the capability or functions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fix: a bug fix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bump: increasing the versions or dependency versions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build: changes to build system or external dependencies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make: change to the build process, or tooling, or infra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ci: changes to CI configuration files and scripts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doc: changes to the documentation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test: adding missing tests or correcting existing tests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chore: changes for housekeeping (avoiding this will force more meaningful message)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refactor: a code change that neither fixes a bug nor adds a feature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style: changes to the code that do not affect the meaning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perf: a code change that improves performance</a:t>
            </a:r>
          </a:p>
          <a:p>
            <a:pPr algn="l">
              <a:defRPr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revert: reverting an accidental commit</a:t>
            </a:r>
          </a:p>
        </p:txBody>
      </p:sp>
      <p:grpSp>
        <p:nvGrpSpPr>
          <p:cNvPr id="311" name="Group"/>
          <p:cNvGrpSpPr/>
          <p:nvPr/>
        </p:nvGrpSpPr>
        <p:grpSpPr>
          <a:xfrm>
            <a:off x="9114437" y="5060523"/>
            <a:ext cx="15073432" cy="2396460"/>
            <a:chOff x="0" y="0"/>
            <a:chExt cx="15073429" cy="2396459"/>
          </a:xfrm>
        </p:grpSpPr>
        <p:sp>
          <p:nvSpPr>
            <p:cNvPr id="305" name="Line"/>
            <p:cNvSpPr/>
            <p:nvPr/>
          </p:nvSpPr>
          <p:spPr>
            <a:xfrm flipH="1">
              <a:off x="-1" y="255977"/>
              <a:ext cx="6153273" cy="8796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6" name="Subject line will be previewed in github / gitlab UIs"/>
            <p:cNvSpPr txBox="1"/>
            <p:nvPr/>
          </p:nvSpPr>
          <p:spPr>
            <a:xfrm>
              <a:off x="6219732" y="0"/>
              <a:ext cx="722639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/>
              <a:r>
                <a:t>Subject line will be previewed in github / gitlab UIs </a:t>
              </a:r>
            </a:p>
          </p:txBody>
        </p:sp>
        <p:sp>
          <p:nvSpPr>
            <p:cNvPr id="307" name="Line"/>
            <p:cNvSpPr/>
            <p:nvPr/>
          </p:nvSpPr>
          <p:spPr>
            <a:xfrm flipH="1">
              <a:off x="-1" y="1181907"/>
              <a:ext cx="4568756" cy="3072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8" name="Blank line"/>
            <p:cNvSpPr txBox="1"/>
            <p:nvPr/>
          </p:nvSpPr>
          <p:spPr>
            <a:xfrm>
              <a:off x="4710919" y="959978"/>
              <a:ext cx="1642881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/>
              <a:r>
                <a:t>Blank line</a:t>
              </a:r>
            </a:p>
          </p:txBody>
        </p:sp>
        <p:sp>
          <p:nvSpPr>
            <p:cNvPr id="309" name="Line"/>
            <p:cNvSpPr/>
            <p:nvPr/>
          </p:nvSpPr>
          <p:spPr>
            <a:xfrm flipH="1" flipV="1">
              <a:off x="4119225" y="1847565"/>
              <a:ext cx="35790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10" name="Commit message body is optional — be as detailed as is appropriate, and use Markdown syntax if it helps legibility"/>
            <p:cNvSpPr txBox="1"/>
            <p:nvPr/>
          </p:nvSpPr>
          <p:spPr>
            <a:xfrm>
              <a:off x="7847033" y="1198493"/>
              <a:ext cx="7226397" cy="1197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/>
              <a:r>
                <a:t>Commit message body is optional — be as detailed as is appropriate, and use Markdown syntax if it helps legibility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314" name="Never keep passwords, API keys, or other “secrets” in regular files in any git repository…"/>
          <p:cNvSpPr txBox="1"/>
          <p:nvPr>
            <p:ph type="body" idx="1"/>
          </p:nvPr>
        </p:nvSpPr>
        <p:spPr>
          <a:xfrm>
            <a:off x="1206499" y="3810000"/>
            <a:ext cx="21971001" cy="8256011"/>
          </a:xfrm>
          <a:prstGeom prst="rect">
            <a:avLst/>
          </a:prstGeom>
        </p:spPr>
        <p:txBody>
          <a:bodyPr/>
          <a:lstStyle/>
          <a:p>
            <a:pPr/>
            <a:r>
              <a:t>Never keep passwords, API keys, or other “secrets” in regular files in any git repository</a:t>
            </a:r>
          </a:p>
          <a:p>
            <a:pPr/>
            <a:r>
              <a:t>Never keep CLASSE hostnames, addresses, or file paths in a git repository not hosted on </a:t>
            </a:r>
            <a:r>
              <a:rPr u="sng">
                <a:hlinkClick r:id="rId2" invalidUrl="" action="" tgtFrame="" tooltip="" history="1" highlightClick="0" endSnd="0"/>
              </a:rPr>
              <a:t>gitlab01.classse.cornell.edu</a:t>
            </a:r>
          </a:p>
          <a:p>
            <a:pPr/>
            <a:r>
              <a:t>If you are unsure: bring it to the computing office hours on Wednesday at 9AM</a:t>
            </a:r>
          </a:p>
        </p:txBody>
      </p:sp>
      <p:sp>
        <p:nvSpPr>
          <p:cNvPr id="315" name="Some security considerations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Some security considerations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omputing office hours — Wednesdays at 9AM"/>
          <p:cNvSpPr txBox="1"/>
          <p:nvPr>
            <p:ph type="title"/>
          </p:nvPr>
        </p:nvSpPr>
        <p:spPr>
          <a:xfrm>
            <a:off x="1206498" y="4533900"/>
            <a:ext cx="21971004" cy="4648200"/>
          </a:xfrm>
          <a:prstGeom prst="rect">
            <a:avLst/>
          </a:prstGeom>
        </p:spPr>
        <p:txBody>
          <a:bodyPr/>
          <a:lstStyle/>
          <a:p>
            <a:pPr/>
            <a:r>
              <a:t>Computing office hours — Wednesdays at 9AM</a:t>
            </a:r>
          </a:p>
        </p:txBody>
      </p:sp>
      <p:sp>
        <p:nvSpPr>
          <p:cNvPr id="318" name="https://cornell.zoom.us/j/99337997736?pwd=S21XdEhmS2pYRUtIN1ZlTzVFQW1XQT09"/>
          <p:cNvSpPr txBox="1"/>
          <p:nvPr/>
        </p:nvSpPr>
        <p:spPr>
          <a:xfrm>
            <a:off x="-29915" y="13241267"/>
            <a:ext cx="1223192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https://cornell.zoom.us/j/99337997736?pwd=S21XdEhmS2pYRUtIN1ZlTzVFQW1XQT09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Backup slide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eveloping python 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python code</a:t>
            </a:r>
          </a:p>
        </p:txBody>
      </p:sp>
      <p:sp>
        <p:nvSpPr>
          <p:cNvPr id="325" name="Managing environments — conda creat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Managing environments — conda create</a:t>
            </a:r>
          </a:p>
        </p:txBody>
      </p:sp>
      <p:sp>
        <p:nvSpPr>
          <p:cNvPr id="326" name="Activate the base environment of your new miniconda installation…"/>
          <p:cNvSpPr txBox="1"/>
          <p:nvPr/>
        </p:nvSpPr>
        <p:spPr>
          <a:xfrm>
            <a:off x="936065" y="4066720"/>
            <a:ext cx="12482049" cy="861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782319" indent="-782319" algn="l" defTabSz="2145738">
              <a:lnSpc>
                <a:spcPct val="90000"/>
              </a:lnSpc>
              <a:spcBef>
                <a:spcPts val="3900"/>
              </a:spcBef>
              <a:buSzPct val="100000"/>
              <a:buAutoNum type="arabicPeriod" startAt="1"/>
              <a:defRPr sz="4224">
                <a:solidFill>
                  <a:srgbClr val="000000"/>
                </a:solidFill>
              </a:defRPr>
            </a:pPr>
            <a:r>
              <a:t>Activate the base environment of your new miniconda installation</a:t>
            </a:r>
          </a:p>
          <a:p>
            <a:pPr algn="l" defTabSz="2145738">
              <a:lnSpc>
                <a:spcPct val="90000"/>
              </a:lnSpc>
              <a:spcBef>
                <a:spcPts val="3900"/>
              </a:spcBef>
              <a:defRPr sz="422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source miniconda3/bin/activate</a:t>
            </a:r>
          </a:p>
          <a:p>
            <a:pPr marL="782319" indent="-782319" algn="l" defTabSz="2145738">
              <a:lnSpc>
                <a:spcPct val="90000"/>
              </a:lnSpc>
              <a:spcBef>
                <a:spcPts val="3900"/>
              </a:spcBef>
              <a:buSzPct val="100000"/>
              <a:buAutoNum type="arabicPeriod" startAt="2"/>
              <a:defRPr sz="4224">
                <a:solidFill>
                  <a:srgbClr val="000000"/>
                </a:solidFill>
              </a:defRPr>
            </a:pPr>
            <a:r>
              <a:t>Create a new environment that contains python v3.11</a:t>
            </a:r>
          </a:p>
          <a:p>
            <a:pPr algn="l" defTabSz="2145738">
              <a:lnSpc>
                <a:spcPct val="90000"/>
              </a:lnSpc>
              <a:spcBef>
                <a:spcPts val="3900"/>
              </a:spcBef>
              <a:defRPr sz="422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conda create -n demo_env python=3.11</a:t>
            </a:r>
          </a:p>
          <a:p>
            <a:pPr marL="782319" indent="-782319" algn="l" defTabSz="2145738">
              <a:lnSpc>
                <a:spcPct val="90000"/>
              </a:lnSpc>
              <a:spcBef>
                <a:spcPts val="3900"/>
              </a:spcBef>
              <a:buSzPct val="100000"/>
              <a:buAutoNum type="arabicPeriod" startAt="3"/>
              <a:defRPr sz="4224">
                <a:solidFill>
                  <a:srgbClr val="000000"/>
                </a:solidFill>
              </a:defRPr>
            </a:pPr>
            <a:r>
              <a:t>Activate the new environment</a:t>
            </a:r>
          </a:p>
          <a:p>
            <a:pPr algn="l" defTabSz="2145738">
              <a:lnSpc>
                <a:spcPct val="90000"/>
              </a:lnSpc>
              <a:spcBef>
                <a:spcPts val="3900"/>
              </a:spcBef>
              <a:defRPr sz="4224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conda activate demo_env</a:t>
            </a:r>
          </a:p>
        </p:txBody>
      </p:sp>
      <p:pic>
        <p:nvPicPr>
          <p:cNvPr id="327" name="conda_create_fast.mov" descr="conda_create_fast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46817" y="4274029"/>
            <a:ext cx="10794913" cy="7026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7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Version control (gi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Version control (git)</a:t>
            </a:r>
          </a:p>
        </p:txBody>
      </p:sp>
      <p:sp>
        <p:nvSpPr>
          <p:cNvPr id="330" name="At any point:…"/>
          <p:cNvSpPr txBox="1"/>
          <p:nvPr>
            <p:ph type="body" sz="half" idx="1"/>
          </p:nvPr>
        </p:nvSpPr>
        <p:spPr>
          <a:xfrm>
            <a:off x="1206500" y="3810000"/>
            <a:ext cx="11668387" cy="8256011"/>
          </a:xfrm>
          <a:prstGeom prst="rect">
            <a:avLst/>
          </a:prstGeom>
        </p:spPr>
        <p:txBody>
          <a:bodyPr/>
          <a:lstStyle/>
          <a:p>
            <a:pPr marL="402336" indent="-402336" defTabSz="1609303">
              <a:spcBef>
                <a:spcPts val="2900"/>
              </a:spcBef>
              <a:defRPr sz="3168"/>
            </a:pPr>
            <a:r>
              <a:t>At any point:</a:t>
            </a:r>
          </a:p>
          <a:p>
            <a:pPr lvl="1" marL="804672" indent="-402336" defTabSz="1609303">
              <a:spcBef>
                <a:spcPts val="2900"/>
              </a:spcBef>
              <a:defRPr sz="3168"/>
            </a:pPr>
            <a:r>
              <a:t>Use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status</a:t>
            </a:r>
            <a:r>
              <a:t> to examine the state of your local clone</a:t>
            </a:r>
          </a:p>
          <a:p>
            <a:pPr lvl="1" marL="804672" indent="-402336" defTabSz="1609303">
              <a:spcBef>
                <a:spcPts val="2900"/>
              </a:spcBef>
              <a:defRPr sz="3168"/>
            </a:pPr>
            <a:r>
              <a:t>Use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diff</a:t>
            </a:r>
            <a:r>
              <a:t> to examine the differences between files in the local clone and their “official” copy</a:t>
            </a:r>
          </a:p>
          <a:p>
            <a:pPr marL="402336" indent="-402336" defTabSz="1609303">
              <a:spcBef>
                <a:spcPts val="2900"/>
              </a:spcBef>
              <a:defRPr sz="3168"/>
            </a:pPr>
            <a:r>
              <a:t>To make changes: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t>Create / modify files in a local clone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add </a:t>
            </a:r>
            <a:r>
              <a:t>the files whose changes you want to keep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commit</a:t>
            </a:r>
            <a:r>
              <a:t> the additions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t>(optional) repeat steps 1-3</a:t>
            </a:r>
          </a:p>
          <a:p>
            <a:pPr lvl="1" marL="1173480" indent="-586740" defTabSz="1609303">
              <a:spcBef>
                <a:spcPts val="2900"/>
              </a:spcBef>
              <a:buSzPct val="100000"/>
              <a:buAutoNum type="arabicPeriod" startAt="1"/>
              <a:defRPr sz="3168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git push</a:t>
            </a:r>
            <a:r>
              <a:t> the commits</a:t>
            </a:r>
          </a:p>
        </p:txBody>
      </p:sp>
      <p:sp>
        <p:nvSpPr>
          <p:cNvPr id="331" name="Basic development workflow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Basic development workflow</a:t>
            </a:r>
          </a:p>
        </p:txBody>
      </p:sp>
      <p:pic>
        <p:nvPicPr>
          <p:cNvPr id="332" name="git_basic_workflow_fast.mov" descr="git_basic_workflow_fast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54000" y="2317790"/>
            <a:ext cx="11468100" cy="9080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0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65" name="Logging i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Logging in</a:t>
            </a:r>
          </a:p>
        </p:txBody>
      </p:sp>
      <p:sp>
        <p:nvSpPr>
          <p:cNvPr id="166" name="ssh — secure shell…"/>
          <p:cNvSpPr txBox="1"/>
          <p:nvPr/>
        </p:nvSpPr>
        <p:spPr>
          <a:xfrm>
            <a:off x="1264916" y="3813463"/>
            <a:ext cx="10161214" cy="888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u="sng">
                <a:latin typeface="Courier New"/>
                <a:ea typeface="Courier New"/>
                <a:cs typeface="Courier New"/>
                <a:sym typeface="Courier New"/>
                <a:hlinkClick r:id="rId3" invalidUrl="" action="" tgtFrame="" tooltip="" history="1" highlightClick="0" endSnd="0"/>
              </a:rPr>
              <a:t>ssh</a:t>
            </a:r>
            <a:r>
              <a:t> — </a:t>
            </a:r>
            <a:r>
              <a:rPr b="1" u="sng"/>
              <a:t>s</a:t>
            </a:r>
            <a:r>
              <a:t>ecure </a:t>
            </a:r>
            <a:r>
              <a:rPr b="1" u="sng"/>
              <a:t>sh</a:t>
            </a:r>
            <a:r>
              <a:t>ell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On Linux &amp; mac terminals:</a:t>
            </a:r>
          </a:p>
          <a:p>
            <a:pPr lvl="1"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ssh &lt;CLASSEID&gt;@&lt;host&gt;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12192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For example:</a:t>
            </a:r>
          </a:p>
          <a:p>
            <a:pPr lvl="1"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ssh kls286@lnx201.classe.cornell.edu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On Windows: use PuTTY</a:t>
            </a:r>
          </a:p>
          <a:p>
            <a:pPr lvl="1"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https://wiki.classe.cornell.edu/Computing/WinTunnelVncSSH</a:t>
            </a:r>
          </a:p>
        </p:txBody>
      </p:sp>
      <p:sp>
        <p:nvSpPr>
          <p:cNvPr id="167" name="NoMachine — full desktop interface…"/>
          <p:cNvSpPr txBox="1"/>
          <p:nvPr/>
        </p:nvSpPr>
        <p:spPr>
          <a:xfrm>
            <a:off x="12705378" y="3810000"/>
            <a:ext cx="10160001" cy="889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NoMachine</a:t>
            </a:r>
            <a:r>
              <a:t> — full desktop interface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On any computer, open an web browser and visit: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700">
                <a:solidFill>
                  <a:srgbClr val="000000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https://nomachine.classe.cornell.edu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Be prepared for issues with speed, copy/paste, and dropped connections</a:t>
            </a:r>
          </a:p>
        </p:txBody>
      </p:sp>
      <p:sp>
        <p:nvSpPr>
          <p:cNvPr id="168" name="Another option, although not standard: https://jupyter01.classe.cornell.edu"/>
          <p:cNvSpPr txBox="1"/>
          <p:nvPr/>
        </p:nvSpPr>
        <p:spPr>
          <a:xfrm>
            <a:off x="13566130" y="11391549"/>
            <a:ext cx="7602350" cy="1080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>
                <a:solidFill>
                  <a:srgbClr val="000000"/>
                </a:solidFill>
              </a:defRPr>
            </a:pPr>
            <a:r>
              <a:t>Another option, although not standard: </a:t>
            </a:r>
            <a:r>
              <a:rPr u="sng">
                <a:hlinkClick r:id="rId7" invalidUrl="" action="" tgtFrame="" tooltip="" history="1" highlightClick="0" endSnd="0"/>
              </a:rPr>
              <a:t>https://jupyter01.classe.cornell.edu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71" name="Logging i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Logging in</a:t>
            </a:r>
          </a:p>
        </p:txBody>
      </p:sp>
      <p:sp>
        <p:nvSpPr>
          <p:cNvPr id="172" name="&lt;demonstration&gt;"/>
          <p:cNvSpPr txBox="1"/>
          <p:nvPr/>
        </p:nvSpPr>
        <p:spPr>
          <a:xfrm>
            <a:off x="9792209" y="6424536"/>
            <a:ext cx="4799582" cy="866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&lt;demonstration&gt;</a:t>
            </a:r>
          </a:p>
        </p:txBody>
      </p:sp>
      <p:pic>
        <p:nvPicPr>
          <p:cNvPr id="173" name="ssh_login.mov" descr="ssh_login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53000" y="3652109"/>
            <a:ext cx="14478000" cy="944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3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76" name="Logging i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Logging in</a:t>
            </a:r>
          </a:p>
        </p:txBody>
      </p:sp>
      <p:sp>
        <p:nvSpPr>
          <p:cNvPr id="177" name="&lt;demonstration&gt;"/>
          <p:cNvSpPr txBox="1"/>
          <p:nvPr/>
        </p:nvSpPr>
        <p:spPr>
          <a:xfrm>
            <a:off x="9792209" y="6424536"/>
            <a:ext cx="4799582" cy="866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&lt;demonstration&gt;</a:t>
            </a:r>
          </a:p>
        </p:txBody>
      </p:sp>
      <p:pic>
        <p:nvPicPr>
          <p:cNvPr id="178" name="nomachine_login.mov" descr="nomachine_login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35660" y="3267021"/>
            <a:ext cx="15312680" cy="10218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9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81" name="Where to work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Where to work</a:t>
            </a:r>
          </a:p>
        </p:txBody>
      </p:sp>
      <p:sp>
        <p:nvSpPr>
          <p:cNvPr id="182" name="lnx201 is a good option for most day-to-day task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>
                <a:latin typeface="Courier New"/>
                <a:ea typeface="Courier New"/>
                <a:cs typeface="Courier New"/>
                <a:sym typeface="Courier New"/>
              </a:defRPr>
            </a:pPr>
            <a:r>
              <a:t>lnx201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 is a good option for most day-to-day tasks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lvl="1" marL="1121663" indent="-560831" defTabSz="2243271">
              <a:spcBef>
                <a:spcPts val="4100"/>
              </a:spcBef>
              <a:defRPr sz="4416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Accessible through </a:t>
            </a:r>
            <a:r>
              <a:t>ssh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 or NoMachine</a:t>
            </a:r>
            <a:endParaRPr>
              <a:latin typeface="+mn-lt"/>
              <a:ea typeface="+mn-ea"/>
              <a:cs typeface="+mn-cs"/>
              <a:sym typeface="Helvetica Neue"/>
            </a:endParaRPr>
          </a:p>
          <a:p>
            <a:pPr lvl="1" marL="1121663" indent="-560831" defTabSz="2243271">
              <a:spcBef>
                <a:spcPts val="4100"/>
              </a:spcBef>
              <a:defRPr sz="4416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Do not run heavy computing jobs here! </a:t>
            </a:r>
            <a:r>
              <a:t>lnx201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 is a shared resource — </a:t>
            </a:r>
            <a:r>
              <a:rPr i="1" u="sng">
                <a:latin typeface="+mn-lt"/>
                <a:ea typeface="+mn-ea"/>
                <a:cs typeface="+mn-cs"/>
                <a:sym typeface="Helvetica Neue"/>
              </a:rPr>
              <a:t>please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 do not hog it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Some tasks may require a specific machine, for example: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Station hardware can only be controlled from the station computer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The CHESS controls system can only be accessed on a certain network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Heavy computing jobs should be run on the </a:t>
            </a:r>
            <a:r>
              <a:rPr u="sng">
                <a:hlinkClick r:id="rId3" invalidUrl="" action="" tgtFrame="" tooltip="" history="1" highlightClick="0" endSnd="0"/>
              </a:rPr>
              <a:t>ComputeFarm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85" name="Where to work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Where to work</a:t>
            </a:r>
          </a:p>
        </p:txBody>
      </p:sp>
      <p:sp>
        <p:nvSpPr>
          <p:cNvPr id="186" name="HomeDisk (/home/&lt;CLASSE-ID&gt;) is limited to 1GB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2063" indent="-512063" defTabSz="2048204">
              <a:spcBef>
                <a:spcPts val="3700"/>
              </a:spcBef>
              <a:defRPr sz="4032"/>
            </a:pPr>
            <a:r>
              <a:rPr u="sng">
                <a:hlinkClick r:id="rId3" invalidUrl="" action="" tgtFrame="" tooltip="" history="1" highlightClick="0" endSnd="0"/>
              </a:rPr>
              <a:t>HomeDisk</a:t>
            </a:r>
            <a:r>
              <a:t> (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/home/&lt;CLASSE-ID&gt;</a:t>
            </a:r>
            <a:r>
              <a:t>) is limited to 1GB</a:t>
            </a:r>
          </a:p>
          <a:p>
            <a:pPr lvl="1" marL="1024127" indent="-512063" defTabSz="2048204">
              <a:spcBef>
                <a:spcPts val="3700"/>
              </a:spcBef>
              <a:defRPr sz="4032"/>
            </a:pPr>
            <a:r>
              <a:t>This is the landing point when you open a new terminal or log in with ssh</a:t>
            </a:r>
          </a:p>
          <a:p>
            <a:pPr lvl="1" marL="1024127" indent="-512063" defTabSz="2048204">
              <a:spcBef>
                <a:spcPts val="3700"/>
              </a:spcBef>
              <a:defRPr sz="4032"/>
            </a:pPr>
            <a:r>
              <a:t>Do not make a habit of working here!</a:t>
            </a:r>
          </a:p>
          <a:p>
            <a:pPr marL="512063" indent="-512063" defTabSz="2048204">
              <a:spcBef>
                <a:spcPts val="3700"/>
              </a:spcBef>
              <a:defRPr sz="4032"/>
            </a:pPr>
            <a:r>
              <a:t>Recommended working space: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/nfs/…</a:t>
            </a:r>
          </a:p>
          <a:p>
            <a:pPr lvl="1" marL="1024127" indent="-512063" defTabSz="2048204">
              <a:spcBef>
                <a:spcPts val="3700"/>
              </a:spcBef>
              <a:defRPr sz="4032"/>
            </a:pPr>
            <a:r>
              <a:t>For CHESS students: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/nfs/chess/user/&lt;CLASSE-ID&gt;/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1024127" indent="-512063" defTabSz="2048204">
              <a:spcBef>
                <a:spcPts val="3700"/>
              </a:spcBef>
              <a:defRPr sz="4032"/>
            </a:pPr>
            <a:r>
              <a:t>For other students: ask your project mentor</a:t>
            </a:r>
          </a:p>
          <a:p>
            <a:pPr lvl="1" marL="1024127" indent="-512063" defTabSz="2048204">
              <a:spcBef>
                <a:spcPts val="3700"/>
              </a:spcBef>
              <a:defRPr sz="4032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nfs</a:t>
            </a:r>
            <a:r>
              <a:t> stands for Network File System — if something’s in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/nfs</a:t>
            </a:r>
            <a:r>
              <a:t> on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lnx201</a:t>
            </a:r>
            <a:r>
              <a:t>, it’s also there on the CLASSE Compute Farm nodes, the station computers, the computers in the CESR and CHESS operations areas,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he CLASSE Linux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CLASSE Linux System</a:t>
            </a:r>
          </a:p>
        </p:txBody>
      </p:sp>
      <p:sp>
        <p:nvSpPr>
          <p:cNvPr id="189" name="Getting comfortable in the termina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Getting comfortable in the terminal</a:t>
            </a:r>
          </a:p>
        </p:txBody>
      </p:sp>
      <p:sp>
        <p:nvSpPr>
          <p:cNvPr id="190" name="Use tab completion so you don’t have to type out long file names or commands…"/>
          <p:cNvSpPr txBox="1"/>
          <p:nvPr>
            <p:ph type="body" sz="half" idx="1"/>
          </p:nvPr>
        </p:nvSpPr>
        <p:spPr>
          <a:xfrm>
            <a:off x="1206500" y="4248504"/>
            <a:ext cx="12937736" cy="8256012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Use tab completion so you don’t have to type out long file names or commands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A nice cheat sheet of Linux commands —&gt;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rPr i="1"/>
              <a:t>DO</a:t>
            </a:r>
            <a:r>
              <a:t> make liberal use of your favorite search engine…but </a:t>
            </a:r>
            <a:r>
              <a:rPr i="1"/>
              <a:t>DO NOT</a:t>
            </a:r>
            <a:r>
              <a:t> copy / paste commands you find on the internet without understanding what they do and how they work.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nano</a:t>
            </a:r>
            <a:r>
              <a:t>,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emacs</a:t>
            </a:r>
            <a:r>
              <a:t>, and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vi</a:t>
            </a:r>
            <a:r>
              <a:t> are good options for editing files in the terminal</a:t>
            </a:r>
          </a:p>
        </p:txBody>
      </p:sp>
      <p:pic>
        <p:nvPicPr>
          <p:cNvPr id="191" name="linux_cheat_sheet.pdf" descr="linux_cheat_shee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00784" y="48663"/>
            <a:ext cx="1059872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