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320" r:id="rId4"/>
    <p:sldId id="283" r:id="rId5"/>
    <p:sldId id="318" r:id="rId6"/>
    <p:sldId id="319" r:id="rId7"/>
    <p:sldId id="295" r:id="rId8"/>
    <p:sldId id="321" r:id="rId9"/>
    <p:sldId id="270" r:id="rId10"/>
    <p:sldId id="324" r:id="rId11"/>
    <p:sldId id="325" r:id="rId12"/>
    <p:sldId id="323" r:id="rId13"/>
    <p:sldId id="271" r:id="rId14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FF"/>
    <a:srgbClr val="009900"/>
    <a:srgbClr val="92D050"/>
    <a:srgbClr val="0000FF"/>
    <a:srgbClr val="FF9999"/>
    <a:srgbClr val="006600"/>
    <a:srgbClr val="00FF00"/>
    <a:srgbClr val="0000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7590" autoAdjust="0"/>
  </p:normalViewPr>
  <p:slideViewPr>
    <p:cSldViewPr snapToGrid="0">
      <p:cViewPr varScale="1">
        <p:scale>
          <a:sx n="114" d="100"/>
          <a:sy n="114" d="100"/>
        </p:scale>
        <p:origin x="-61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6967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E9C006EC-A3F3-4A5E-BFDA-31F4F8DC18AC}" type="datetimeFigureOut">
              <a:rPr kumimoji="1" lang="ja-JP" altLang="en-US" smtClean="0"/>
              <a:pPr/>
              <a:t>2010/2/4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696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4952B560-2828-4AF8-A385-882CF212CC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6" y="4721187"/>
            <a:ext cx="4990783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372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2372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DC22F0-B407-4339-BE63-575C0405EC5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22F0-B407-4339-BE63-575C0405EC5D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t"/>
          <a:lstStyle>
            <a:lvl1pPr algn="r" eaLnBrk="0" hangingPunct="0">
              <a:defRPr sz="3600" i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 eaLnBrk="0" hangingPunct="0">
              <a:spcBef>
                <a:spcPct val="0"/>
              </a:spcBef>
              <a:buClrTx/>
              <a:buSzTx/>
              <a:buFontTx/>
              <a:buNone/>
              <a:defRPr kumimoji="0" sz="2800" i="1">
                <a:latin typeface="ＭＳ Ｐゴシック" pitchFamily="50" charset="-128"/>
              </a:defRPr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28488" y="6553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4CE9EA-22AB-4117-9805-D16EB0C08D1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88"/>
            <a:ext cx="9144000" cy="912812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rgbClr val="333333">
                  <a:gamma/>
                  <a:tint val="7372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 flipV="1">
            <a:off x="0" y="1588"/>
            <a:ext cx="914400" cy="91440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002463" y="0"/>
            <a:ext cx="12538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4800" dirty="0" smtClean="0">
                <a:solidFill>
                  <a:schemeClr val="bg1"/>
                </a:solidFill>
                <a:latin typeface="Tahoma" pitchFamily="34" charset="0"/>
              </a:rPr>
              <a:t>KEK</a:t>
            </a:r>
            <a:endParaRPr kumimoji="0" lang="en-US" altLang="ja-JP" sz="4800" dirty="0">
              <a:solidFill>
                <a:schemeClr val="bg1"/>
              </a:solidFill>
              <a:latin typeface="Tahoma" pitchFamily="34" charset="0"/>
              <a:ea typeface="Gulim" pitchFamily="34" charset="-127"/>
            </a:endParaRP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 flipV="1">
            <a:off x="914400" y="914400"/>
            <a:ext cx="457200" cy="457200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 flipV="1">
            <a:off x="609600" y="1371600"/>
            <a:ext cx="304800" cy="304800"/>
          </a:xfrm>
          <a:prstGeom prst="rect">
            <a:avLst/>
          </a:prstGeom>
          <a:gradFill flip="none" rotWithShape="1">
            <a:gsLst>
              <a:gs pos="0">
                <a:srgbClr val="009900">
                  <a:tint val="66000"/>
                  <a:satMod val="160000"/>
                </a:srgbClr>
              </a:gs>
              <a:gs pos="50000">
                <a:srgbClr val="009900">
                  <a:tint val="44500"/>
                  <a:satMod val="160000"/>
                </a:srgbClr>
              </a:gs>
              <a:gs pos="100000">
                <a:srgbClr val="0099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 flipV="1">
            <a:off x="304800" y="1066800"/>
            <a:ext cx="304800" cy="304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3366"/>
                </a:solidFill>
                <a:latin typeface="+mj-lt"/>
              </a:defRPr>
            </a:lvl1pPr>
          </a:lstStyle>
          <a:p>
            <a:r>
              <a:rPr lang="en-US" altLang="ja-JP" smtClean="0"/>
              <a:t>ILC DR WebEx Meeting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9C52CF-219D-4CDD-A82F-3DF86BCD6BC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190750" cy="6019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419850" cy="6019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BD54E5-D1FC-4AE6-A47E-EFE2F91E399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599" y="889651"/>
            <a:ext cx="8787809" cy="5292634"/>
          </a:xfrm>
        </p:spPr>
        <p:txBody>
          <a:bodyPr/>
          <a:lstStyle>
            <a:lvl1pPr>
              <a:spcBef>
                <a:spcPts val="0"/>
              </a:spcBef>
              <a:defRPr sz="2400"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defRPr sz="2000">
                <a:solidFill>
                  <a:srgbClr val="0066FF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defRPr>
                <a:solidFill>
                  <a:srgbClr val="009900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E30285-5C45-4D3B-B29A-A7E560AB989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3366"/>
                </a:solidFill>
                <a:latin typeface="+mj-lt"/>
              </a:defRPr>
            </a:lvl1pPr>
          </a:lstStyle>
          <a:p>
            <a:r>
              <a:rPr lang="en-US" altLang="ja-JP" smtClean="0"/>
              <a:t>ILC DR WebEx Meeting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847815-3FFA-40CC-A8BB-8AE68A575A8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76300"/>
            <a:ext cx="42672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876300"/>
            <a:ext cx="42672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1DE51F-2D2B-49C4-B14F-E4417F15D46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D1A038-EDC5-4EEF-9616-A32A60253CA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217AF1-4292-412F-B208-C9B0E8D36DE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890B7-25F3-4A31-9F5C-A47AA8AD8F8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3D2B19-26F3-48B5-BDC8-5363022B55D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173E8E-882E-4006-87DC-A6ED133013D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763000" cy="63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599" y="889651"/>
            <a:ext cx="8787809" cy="52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3366"/>
                </a:solidFill>
                <a:latin typeface="+mj-lt"/>
              </a:defRPr>
            </a:lvl1pPr>
          </a:lstStyle>
          <a:p>
            <a:r>
              <a:rPr lang="en-US" altLang="ja-JP" smtClean="0"/>
              <a:t>2010/1/19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3366"/>
                </a:solidFill>
                <a:latin typeface="+mj-lt"/>
              </a:defRPr>
            </a:lvl1pPr>
          </a:lstStyle>
          <a:p>
            <a:fld id="{89F9F0F0-DA96-4F52-A152-CFDE46892A2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588"/>
            <a:ext cx="9144000" cy="228600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rgbClr val="333333">
                  <a:gamma/>
                  <a:tint val="7372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 flipV="1">
            <a:off x="0" y="1588"/>
            <a:ext cx="228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378700" y="-67375"/>
            <a:ext cx="5870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800" dirty="0" smtClean="0">
                <a:solidFill>
                  <a:schemeClr val="bg1"/>
                </a:solidFill>
                <a:latin typeface="Tahoma" pitchFamily="34" charset="0"/>
              </a:rPr>
              <a:t>KEK</a:t>
            </a:r>
            <a:endParaRPr kumimoji="0" lang="en-US" altLang="ja-JP" sz="1800" dirty="0">
              <a:solidFill>
                <a:schemeClr val="bg1"/>
              </a:solidFill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228600"/>
            <a:ext cx="91440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8600" y="228600"/>
            <a:ext cx="0" cy="66294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3366"/>
                </a:solidFill>
                <a:latin typeface="+mj-lt"/>
              </a:defRPr>
            </a:lvl1pPr>
          </a:lstStyle>
          <a:p>
            <a:r>
              <a:rPr lang="en-US" altLang="ja-JP" smtClean="0"/>
              <a:t>ILC DR WebEx Meeting</a:t>
            </a: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3366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3366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3366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3366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3366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3366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3366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3366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000">
          <a:solidFill>
            <a:srgbClr val="0099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000">
          <a:solidFill>
            <a:srgbClr val="0066F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754" y="1892491"/>
            <a:ext cx="8715941" cy="1143000"/>
          </a:xfrm>
        </p:spPr>
        <p:txBody>
          <a:bodyPr/>
          <a:lstStyle/>
          <a:p>
            <a:r>
              <a:rPr lang="en-US" altLang="ja-JP" dirty="0" smtClean="0"/>
              <a:t>Recent results of beam tests on</a:t>
            </a:r>
            <a:br>
              <a:rPr lang="en-US" altLang="ja-JP" dirty="0" smtClean="0"/>
            </a:br>
            <a:r>
              <a:rPr lang="en-US" altLang="ja-JP" dirty="0" smtClean="0"/>
              <a:t>clearing electrode and grooves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928488" y="6553200"/>
            <a:ext cx="1905000" cy="304800"/>
          </a:xfrm>
        </p:spPr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7239000" y="6553200"/>
            <a:ext cx="1905000" cy="304800"/>
          </a:xfrm>
        </p:spPr>
        <p:txBody>
          <a:bodyPr/>
          <a:lstStyle/>
          <a:p>
            <a:fld id="{D54CE9EA-22AB-4117-9805-D16EB0C08D14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807479" y="4169240"/>
            <a:ext cx="6400800" cy="70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kern="0" dirty="0" smtClean="0">
                <a:latin typeface="ＭＳ Ｐゴシック" pitchFamily="50" charset="-128"/>
                <a:ea typeface="+mn-ea"/>
                <a:cs typeface="Arial" pitchFamily="34" charset="0"/>
              </a:rPr>
              <a:t>Y. Suetsugu, KEK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 Grooved surface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599" y="889651"/>
            <a:ext cx="8787809" cy="491888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(1) Groove blocks are welded to a beam pipe</a:t>
            </a:r>
          </a:p>
          <a:p>
            <a:pPr lvl="1"/>
            <a:r>
              <a:rPr lang="en-US" altLang="ja-JP" dirty="0" smtClean="0"/>
              <a:t>Example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図 6" descr="Antechamber_with_groove_8.wmf"/>
          <p:cNvPicPr>
            <a:picLocks noChangeAspect="1"/>
          </p:cNvPicPr>
          <p:nvPr/>
        </p:nvPicPr>
        <p:blipFill>
          <a:blip r:embed="rId3" cstate="screen"/>
          <a:srcRect t="31184" b="9349"/>
          <a:stretch>
            <a:fillRect/>
          </a:stretch>
        </p:blipFill>
        <p:spPr>
          <a:xfrm>
            <a:off x="414809" y="2150557"/>
            <a:ext cx="8609055" cy="297803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944983" y="3174274"/>
            <a:ext cx="139333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Groove block</a:t>
            </a:r>
            <a:endParaRPr kumimoji="1" lang="ja-JP" alt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Groove_Summary_13 (20091224)_4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0" y="2305880"/>
            <a:ext cx="5377070" cy="419431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 Grooved surface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599" y="857765"/>
            <a:ext cx="8787809" cy="1182049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ja-JP" dirty="0" smtClean="0"/>
              <a:t>(2) If groove are formed during the extrusion </a:t>
            </a:r>
            <a:r>
              <a:rPr lang="en-US" altLang="ja-JP" sz="2000" dirty="0" smtClean="0"/>
              <a:t>(for Al pipe)</a:t>
            </a:r>
            <a:r>
              <a:rPr lang="en-US" altLang="ja-JP" dirty="0" smtClean="0"/>
              <a:t>,</a:t>
            </a:r>
            <a:endParaRPr lang="en-US" altLang="ja-JP" sz="2000" dirty="0" smtClean="0"/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Relatively large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Symbol" pitchFamily="18" charset="2"/>
              </a:rPr>
              <a:t>b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, large </a:t>
            </a:r>
            <a:r>
              <a:rPr lang="en-US" altLang="ja-JP" dirty="0" err="1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US" altLang="ja-JP" baseline="-25000" dirty="0" err="1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ja-JP" dirty="0" err="1" smtClean="0">
                <a:solidFill>
                  <a:schemeClr val="accent6">
                    <a:lumMod val="50000"/>
                  </a:schemeClr>
                </a:solidFill>
              </a:rPr>
              <a:t>TiN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 coating may be possible, but need R&amp;D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No welding lines, Cheep (?)</a:t>
            </a:r>
            <a:endParaRPr lang="ja-JP" altLang="en-US" dirty="0" smtClean="0"/>
          </a:p>
          <a:p>
            <a:pPr lvl="1">
              <a:lnSpc>
                <a:spcPct val="90000"/>
              </a:lnSpc>
              <a:buNone/>
            </a:pPr>
            <a:endParaRPr lang="en-US" altLang="ja-JP" sz="16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5377071" y="2067344"/>
            <a:ext cx="3628592" cy="342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latin typeface="Symbol" pitchFamily="18" charset="2"/>
                <a:ea typeface="+mn-ea"/>
                <a:cs typeface="Arial" pitchFamily="34" charset="0"/>
              </a:rPr>
              <a:t>b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 = </a:t>
            </a:r>
            <a:r>
              <a:rPr lang="en-US" altLang="ja-JP" sz="2000" kern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30</a:t>
            </a:r>
            <a:r>
              <a:rPr lang="en-US" altLang="ja-JP" sz="2000" kern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  <a:sym typeface="Symbol"/>
              </a:rPr>
              <a:t>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altLang="ja-JP" sz="2000" kern="0" dirty="0" err="1" smtClean="0">
                <a:latin typeface="Arial" pitchFamily="34" charset="0"/>
                <a:ea typeface="+mn-ea"/>
                <a:cs typeface="Arial" pitchFamily="34" charset="0"/>
              </a:rPr>
              <a:t>R</a:t>
            </a:r>
            <a:r>
              <a:rPr lang="en-US" altLang="ja-JP" sz="2000" kern="0" baseline="-25000" dirty="0" err="1" smtClean="0">
                <a:latin typeface="Arial" pitchFamily="34" charset="0"/>
                <a:ea typeface="+mn-ea"/>
                <a:cs typeface="Arial" pitchFamily="34" charset="0"/>
              </a:rPr>
              <a:t>t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 = </a:t>
            </a:r>
            <a:r>
              <a:rPr lang="en-US" altLang="ja-JP" sz="2000" kern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0.2 mm</a:t>
            </a: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Al (A6063)</a:t>
            </a: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d = 2.8 mm</a:t>
            </a: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endParaRPr lang="en-US" altLang="ja-JP" sz="2000" kern="0" dirty="0" smtClean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Still better than </a:t>
            </a:r>
            <a:r>
              <a:rPr lang="en-US" altLang="ja-JP" sz="2000" kern="0" dirty="0" err="1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TiN</a:t>
            </a:r>
            <a:r>
              <a:rPr lang="en-US" altLang="ja-JP" sz="2000" kern="0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-coated flat surface (even if No coating to Al)</a:t>
            </a: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But, the reduction in the electron density was small, by a factor of 3~4.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678787" y="3474582"/>
            <a:ext cx="1008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~1x10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12</a:t>
            </a: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 m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-3</a:t>
            </a:r>
            <a:endParaRPr lang="en-US" altLang="ja-JP" sz="1200" baseline="30000" dirty="0"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678787" y="2692483"/>
            <a:ext cx="1008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~1x10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13</a:t>
            </a: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 m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-3</a:t>
            </a:r>
            <a:endParaRPr lang="en-US" altLang="ja-JP" sz="1200" baseline="30000" dirty="0"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678787" y="4321991"/>
            <a:ext cx="1008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~1x10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11</a:t>
            </a: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 m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-3</a:t>
            </a:r>
            <a:endParaRPr lang="en-US" altLang="ja-JP" sz="1200" baseline="30000" dirty="0"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678787" y="5187823"/>
            <a:ext cx="1008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~1x10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10</a:t>
            </a: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 m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-3</a:t>
            </a:r>
            <a:endParaRPr lang="en-US" altLang="ja-JP" sz="1200" baseline="30000" dirty="0"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629620" y="2170439"/>
            <a:ext cx="1947266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(0.9~1.0 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</a:rPr>
              <a:t>mA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/bunch)</a:t>
            </a:r>
            <a:endParaRPr lang="en-US" altLang="ja-JP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rot="5400000">
            <a:off x="4025348" y="2782956"/>
            <a:ext cx="1371603" cy="119269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下矢印 16"/>
          <p:cNvSpPr/>
          <p:nvPr/>
        </p:nvSpPr>
        <p:spPr>
          <a:xfrm>
            <a:off x="6331225" y="1828801"/>
            <a:ext cx="636105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 Plans for Super KEKB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(2) Groove formed during extrusion</a:t>
            </a:r>
          </a:p>
          <a:p>
            <a:pPr lvl="1"/>
            <a:r>
              <a:rPr lang="en-US" altLang="ja-JP" dirty="0" smtClean="0"/>
              <a:t>Example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図 8" descr="Groove_Extrusion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76468" y="3307895"/>
            <a:ext cx="3379306" cy="3287422"/>
          </a:xfrm>
          <a:prstGeom prst="rect">
            <a:avLst/>
          </a:prstGeom>
        </p:spPr>
      </p:pic>
      <p:pic>
        <p:nvPicPr>
          <p:cNvPr id="8" name="図 7" descr="Antechamber_with_Groove_1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990" t="9420" r="18261" b="50870"/>
          <a:stretch>
            <a:fillRect/>
          </a:stretch>
        </p:blipFill>
        <p:spPr>
          <a:xfrm>
            <a:off x="3359426" y="1341782"/>
            <a:ext cx="5602986" cy="2792896"/>
          </a:xfrm>
          <a:prstGeom prst="rect">
            <a:avLst/>
          </a:prstGeom>
        </p:spPr>
      </p:pic>
      <p:sp>
        <p:nvSpPr>
          <p:cNvPr id="10" name="左大かっこ 9"/>
          <p:cNvSpPr/>
          <p:nvPr/>
        </p:nvSpPr>
        <p:spPr>
          <a:xfrm rot="16200000" flipV="1">
            <a:off x="6107594" y="3891167"/>
            <a:ext cx="178907" cy="725558"/>
          </a:xfrm>
          <a:prstGeom prst="leftBracket">
            <a:avLst>
              <a:gd name="adj" fmla="val 7976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rot="5400000" flipH="1" flipV="1">
            <a:off x="4721087" y="2961860"/>
            <a:ext cx="226612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 flipH="1" flipV="1">
            <a:off x="5390322" y="3004929"/>
            <a:ext cx="226612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466523" y="4492488"/>
            <a:ext cx="1484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Groove region</a:t>
            </a:r>
          </a:p>
          <a:p>
            <a:r>
              <a:rPr lang="en-US" altLang="ja-JP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dipole field</a:t>
            </a:r>
            <a:endParaRPr kumimoji="1" lang="ja-JP" alt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直線矢印コネクタ 15"/>
          <p:cNvCxnSpPr>
            <a:stCxn id="9" idx="3"/>
          </p:cNvCxnSpPr>
          <p:nvPr/>
        </p:nvCxnSpPr>
        <p:spPr>
          <a:xfrm flipV="1">
            <a:off x="3955774" y="3945836"/>
            <a:ext cx="1411356" cy="1005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3. Grooved surface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599" y="889651"/>
            <a:ext cx="8787809" cy="3910949"/>
          </a:xfrm>
        </p:spPr>
        <p:txBody>
          <a:bodyPr/>
          <a:lstStyle/>
          <a:p>
            <a:r>
              <a:rPr lang="en-US" altLang="ja-JP" dirty="0" smtClean="0"/>
              <a:t>R&amp;D Plans (Beam test: April ~ June) </a:t>
            </a:r>
          </a:p>
          <a:p>
            <a:pPr lvl="1"/>
            <a:r>
              <a:rPr lang="en-US" altLang="ja-JP" dirty="0" smtClean="0"/>
              <a:t>Manufacturing of two beam pipes with grooved surface is undergoing.</a:t>
            </a:r>
          </a:p>
          <a:p>
            <a:pPr lvl="2"/>
            <a:r>
              <a:rPr lang="en-US" altLang="ja-JP" dirty="0" smtClean="0"/>
              <a:t>Welding of groove blocks (machining is possible) [</a:t>
            </a:r>
            <a:r>
              <a:rPr lang="en-US" altLang="ja-JP" dirty="0" smtClean="0">
                <a:sym typeface="Wingdings" pitchFamily="2" charset="2"/>
              </a:rPr>
              <a:t> Cu]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Extrusion of Al-alloy beam pipe with grooved surface</a:t>
            </a:r>
          </a:p>
          <a:p>
            <a:pPr lvl="3"/>
            <a:r>
              <a:rPr lang="en-US" altLang="ja-JP" dirty="0" smtClean="0"/>
              <a:t>We will find the limit of extrusion method in February.</a:t>
            </a:r>
          </a:p>
          <a:p>
            <a:pPr lvl="3"/>
            <a:endParaRPr lang="en-US" altLang="ja-JP" dirty="0" smtClean="0"/>
          </a:p>
          <a:p>
            <a:pPr lvl="1"/>
            <a:r>
              <a:rPr lang="en-US" altLang="ja-JP" dirty="0" smtClean="0"/>
              <a:t>Beam test of grooved surface with a more realistic structure.</a:t>
            </a:r>
          </a:p>
          <a:p>
            <a:pPr lvl="2"/>
            <a:r>
              <a:rPr lang="en-US" altLang="ja-JP" dirty="0" smtClean="0"/>
              <a:t>Assuming the case of Al beam pipe.</a:t>
            </a:r>
          </a:p>
          <a:p>
            <a:pPr lvl="2"/>
            <a:endParaRPr lang="en-US" altLang="ja-JP" dirty="0" smtClean="0"/>
          </a:p>
          <a:p>
            <a:pPr lvl="1"/>
            <a:r>
              <a:rPr lang="en-US" altLang="ja-JP" dirty="0" smtClean="0"/>
              <a:t>Measurement of SEY for grooved surface in Lab.</a:t>
            </a:r>
          </a:p>
          <a:p>
            <a:pPr lvl="2"/>
            <a:r>
              <a:rPr lang="en-US" altLang="ja-JP" dirty="0" smtClean="0"/>
              <a:t>No magnetic field, but we will be able to get some indication.</a:t>
            </a:r>
          </a:p>
          <a:p>
            <a:pPr lvl="1"/>
            <a:r>
              <a:rPr lang="en-US" altLang="ja-JP" dirty="0" smtClean="0"/>
              <a:t>More detailed evaluation of impedance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環状矢印 7"/>
          <p:cNvSpPr/>
          <p:nvPr/>
        </p:nvSpPr>
        <p:spPr>
          <a:xfrm rot="5400000">
            <a:off x="7638219" y="2141886"/>
            <a:ext cx="1013794" cy="924339"/>
          </a:xfrm>
          <a:prstGeom prst="circularArrow">
            <a:avLst>
              <a:gd name="adj1" fmla="val 2903"/>
              <a:gd name="adj2" fmla="val 1142319"/>
              <a:gd name="adj3" fmla="val 20225239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1581" y="5078895"/>
            <a:ext cx="773662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en-US" altLang="ja-JP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 suggestions on our experiments (measurement methods, shape of samples,,,) are welcome for electrodes and grooves!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Clearing electrode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599" y="928481"/>
            <a:ext cx="8787809" cy="703049"/>
          </a:xfrm>
        </p:spPr>
        <p:txBody>
          <a:bodyPr/>
          <a:lstStyle/>
          <a:p>
            <a:r>
              <a:rPr lang="en-US" altLang="ja-JP" dirty="0" smtClean="0"/>
              <a:t>A very thin clearing electrode has been studied at KEK.</a:t>
            </a:r>
          </a:p>
          <a:p>
            <a:r>
              <a:rPr lang="en-US" altLang="ja-JP" dirty="0" smtClean="0"/>
              <a:t>A drastic reduction in the electron density around the beam orbit for the electrode voltage of &gt;+300V.</a:t>
            </a:r>
          </a:p>
          <a:p>
            <a:r>
              <a:rPr lang="en-US" altLang="ja-JP" dirty="0" smtClean="0"/>
              <a:t>The recent model had basically no heating problem.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In the last autumn run, the almost final version of the electrode was installed into the ring.</a:t>
            </a:r>
          </a:p>
          <a:p>
            <a:pPr lvl="1"/>
            <a:r>
              <a:rPr lang="en-US" altLang="ja-JP" dirty="0" smtClean="0"/>
              <a:t>Final beam test of feed through and heating of electrode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図 7" descr="P1070846_ed.jpg"/>
          <p:cNvPicPr>
            <a:picLocks noChangeAspect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713881" y="3985590"/>
            <a:ext cx="3903501" cy="24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D:\_WorkFolder_20091028\Clearing_Electrode_Kuroki_20091026 photo\result\P1070718.jpg"/>
          <p:cNvPicPr>
            <a:picLocks noChangeAspect="1" noChangeArrowheads="1"/>
          </p:cNvPicPr>
          <p:nvPr/>
        </p:nvPicPr>
        <p:blipFill>
          <a:blip r:embed="rId4" cstate="screen">
            <a:lum bright="10000"/>
          </a:blip>
          <a:srcRect/>
          <a:stretch>
            <a:fillRect/>
          </a:stretch>
        </p:blipFill>
        <p:spPr bwMode="auto">
          <a:xfrm>
            <a:off x="4883280" y="4004403"/>
            <a:ext cx="3526760" cy="2386457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/>
          <p:nvPr/>
        </p:nvCxnSpPr>
        <p:spPr>
          <a:xfrm>
            <a:off x="1427627" y="4044162"/>
            <a:ext cx="3084735" cy="1213638"/>
          </a:xfrm>
          <a:prstGeom prst="straightConnector1">
            <a:avLst/>
          </a:prstGeom>
          <a:ln w="19050">
            <a:solidFill>
              <a:srgbClr val="FFFF00"/>
            </a:solidFill>
            <a:headEnd type="arrow" w="med" len="med"/>
            <a:tailEnd type="arrow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6"/>
          <p:cNvSpPr txBox="1">
            <a:spLocks noChangeArrowheads="1"/>
          </p:cNvSpPr>
          <p:nvPr/>
        </p:nvSpPr>
        <p:spPr bwMode="auto">
          <a:xfrm rot="1204598">
            <a:off x="3178550" y="4585672"/>
            <a:ext cx="819402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6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2400</a:t>
            </a:r>
            <a:endParaRPr lang="en-US" altLang="ja-JP" sz="1600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957469" y="5279670"/>
            <a:ext cx="1334317" cy="28623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Feed through</a:t>
            </a:r>
            <a:endParaRPr lang="en-US" altLang="ja-JP" sz="1400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rot="10800000" flipV="1">
            <a:off x="1197719" y="4456473"/>
            <a:ext cx="572755" cy="562706"/>
          </a:xfrm>
          <a:prstGeom prst="straightConnector1">
            <a:avLst/>
          </a:prstGeom>
          <a:ln w="19050">
            <a:solidFill>
              <a:srgbClr val="FFFF00"/>
            </a:solidFill>
            <a:headEnd type="arrow" w="med" len="med"/>
            <a:tailEnd type="none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4890049" y="4124739"/>
            <a:ext cx="2951922" cy="1421296"/>
          </a:xfrm>
          <a:prstGeom prst="straightConnector1">
            <a:avLst/>
          </a:prstGeom>
          <a:ln w="19050">
            <a:solidFill>
              <a:srgbClr val="FFFF00"/>
            </a:solidFill>
            <a:headEnd type="arrow" w="med" len="med"/>
            <a:tailEnd type="arrow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6"/>
          <p:cNvSpPr txBox="1">
            <a:spLocks noChangeArrowheads="1"/>
          </p:cNvSpPr>
          <p:nvPr/>
        </p:nvSpPr>
        <p:spPr bwMode="auto">
          <a:xfrm rot="20058811">
            <a:off x="5440574" y="4482351"/>
            <a:ext cx="61796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6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900</a:t>
            </a:r>
            <a:endParaRPr lang="en-US" altLang="ja-JP" sz="1600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6987389" y="5753076"/>
            <a:ext cx="989689" cy="2862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400" dirty="0" smtClean="0">
                <a:latin typeface="Arial" pitchFamily="34" charset="0"/>
                <a:cs typeface="Arial" pitchFamily="34" charset="0"/>
              </a:rPr>
              <a:t>#1 and #2</a:t>
            </a:r>
            <a:endParaRPr lang="en-US" altLang="ja-JP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026380" y="5675564"/>
            <a:ext cx="646369" cy="2862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400" dirty="0" smtClean="0">
                <a:latin typeface="Arial" pitchFamily="34" charset="0"/>
                <a:cs typeface="Arial" pitchFamily="34" charset="0"/>
              </a:rPr>
              <a:t>EBW</a:t>
            </a:r>
            <a:endParaRPr lang="en-US" altLang="ja-JP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 rot="10800000" flipV="1">
            <a:off x="2451468" y="5139907"/>
            <a:ext cx="514142" cy="480642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下矢印 18"/>
          <p:cNvSpPr/>
          <p:nvPr/>
        </p:nvSpPr>
        <p:spPr>
          <a:xfrm>
            <a:off x="3766930" y="2464904"/>
            <a:ext cx="735496" cy="367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Clearing electrode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599" y="978176"/>
            <a:ext cx="8787809" cy="703049"/>
          </a:xfrm>
        </p:spPr>
        <p:txBody>
          <a:bodyPr/>
          <a:lstStyle/>
          <a:p>
            <a:r>
              <a:rPr lang="en-US" altLang="ja-JP" dirty="0" smtClean="0"/>
              <a:t>A beam pipe with two electrodes was set at a drift space (no magnet)</a:t>
            </a:r>
          </a:p>
          <a:p>
            <a:r>
              <a:rPr lang="en-US" altLang="ja-JP" dirty="0" smtClean="0"/>
              <a:t>The temperatures of beam pipe and the surface just behind of electrode were monitored during usual operation.</a:t>
            </a:r>
          </a:p>
          <a:p>
            <a:r>
              <a:rPr lang="en-US" altLang="ja-JP" dirty="0" smtClean="0"/>
              <a:t>The electron density was also measured by an electron monitor (drift space).</a:t>
            </a:r>
          </a:p>
          <a:p>
            <a:pPr lvl="1"/>
            <a:r>
              <a:rPr lang="en-US" altLang="ja-JP" dirty="0" smtClean="0"/>
              <a:t>Different monitor from the previous strip-type one.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図 6" descr="P1070839_ed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04452" y="3700393"/>
            <a:ext cx="3668430" cy="2779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D:\_WorkFolder\Antechamber_Electrode_Oho_20091118 photo\result\P107099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50602" y="3704660"/>
            <a:ext cx="3966486" cy="2745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890255" y="3783775"/>
            <a:ext cx="1644141" cy="28623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Installed chamber</a:t>
            </a:r>
            <a:endParaRPr lang="en-US" altLang="ja-JP" sz="1400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5010123" y="3768820"/>
            <a:ext cx="1130001" cy="28623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Inside view</a:t>
            </a:r>
            <a:endParaRPr lang="en-US" altLang="ja-JP" sz="1400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2117577" y="5283996"/>
            <a:ext cx="692709" cy="313540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none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2901349" y="5635684"/>
            <a:ext cx="1024932" cy="452180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none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 flipH="1" flipV="1">
            <a:off x="2093121" y="5257394"/>
            <a:ext cx="62698" cy="0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none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5400000" flipH="1" flipV="1">
            <a:off x="2778352" y="5564202"/>
            <a:ext cx="62698" cy="0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none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rot="5400000" flipH="1" flipV="1">
            <a:off x="2878365" y="5607064"/>
            <a:ext cx="62698" cy="0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none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rot="5400000" flipH="1" flipV="1">
            <a:off x="3883253" y="6045213"/>
            <a:ext cx="62698" cy="0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none" w="med" len="me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823374" y="5557491"/>
            <a:ext cx="419968" cy="2862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400" dirty="0" smtClean="0">
                <a:latin typeface="Arial" pitchFamily="34" charset="0"/>
                <a:cs typeface="Arial" pitchFamily="34" charset="0"/>
              </a:rPr>
              <a:t>#1</a:t>
            </a:r>
            <a:endParaRPr lang="en-US" altLang="ja-JP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3038021" y="5966031"/>
            <a:ext cx="419968" cy="2862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400" dirty="0" smtClean="0">
                <a:latin typeface="Arial" pitchFamily="34" charset="0"/>
                <a:cs typeface="Arial" pitchFamily="34" charset="0"/>
              </a:rPr>
              <a:t>#2</a:t>
            </a:r>
            <a:endParaRPr lang="en-US" altLang="ja-JP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7319315" y="4378420"/>
            <a:ext cx="1019616" cy="2862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400" dirty="0" smtClean="0">
                <a:latin typeface="Arial" pitchFamily="34" charset="0"/>
                <a:cs typeface="Arial" pitchFamily="34" charset="0"/>
              </a:rPr>
              <a:t>Electrode</a:t>
            </a:r>
            <a:endParaRPr lang="en-US" altLang="ja-JP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7414069" y="6133450"/>
            <a:ext cx="1019616" cy="2862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400" dirty="0" smtClean="0">
                <a:latin typeface="Arial" pitchFamily="34" charset="0"/>
                <a:cs typeface="Arial" pitchFamily="34" charset="0"/>
              </a:rPr>
              <a:t>Monitor</a:t>
            </a:r>
            <a:endParaRPr lang="en-US" altLang="ja-JP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026" descr="ピクチャ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61661" y="1864583"/>
            <a:ext cx="7427502" cy="470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Clearing electrode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599" y="1031966"/>
            <a:ext cx="8787809" cy="480311"/>
          </a:xfrm>
        </p:spPr>
        <p:txBody>
          <a:bodyPr/>
          <a:lstStyle/>
          <a:p>
            <a:r>
              <a:rPr kumimoji="1" lang="en-US" altLang="ja-JP" dirty="0" smtClean="0"/>
              <a:t>Electri</a:t>
            </a:r>
            <a:r>
              <a:rPr lang="en-US" altLang="ja-JP" dirty="0" smtClean="0"/>
              <a:t>c potential in the test chamber</a:t>
            </a:r>
          </a:p>
          <a:p>
            <a:pPr lvl="1"/>
            <a:r>
              <a:rPr kumimoji="1" lang="en-US" altLang="ja-JP" dirty="0" smtClean="0"/>
              <a:t>~6 kV/m at the beam orbit, when 500 V is applied to the electrode.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テキスト ボックス 15"/>
          <p:cNvSpPr txBox="1">
            <a:spLocks noChangeArrowheads="1"/>
          </p:cNvSpPr>
          <p:nvPr/>
        </p:nvSpPr>
        <p:spPr bwMode="auto">
          <a:xfrm>
            <a:off x="905786" y="5547998"/>
            <a:ext cx="10294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+500 V</a:t>
            </a:r>
          </a:p>
        </p:txBody>
      </p:sp>
      <p:sp>
        <p:nvSpPr>
          <p:cNvPr id="15" name="テキスト ボックス 15"/>
          <p:cNvSpPr txBox="1">
            <a:spLocks noChangeArrowheads="1"/>
          </p:cNvSpPr>
          <p:nvPr/>
        </p:nvSpPr>
        <p:spPr bwMode="auto">
          <a:xfrm>
            <a:off x="1132523" y="3793111"/>
            <a:ext cx="995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+75 </a:t>
            </a:r>
            <a:r>
              <a:rPr lang="en-US" altLang="ja-JP" sz="2000" dirty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V</a:t>
            </a:r>
          </a:p>
        </p:txBody>
      </p: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1490904" y="1925165"/>
            <a:ext cx="571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0 V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2166245" y="3923164"/>
            <a:ext cx="225415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39766" y="2021396"/>
            <a:ext cx="1638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1400" dirty="0" err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Equipotential</a:t>
            </a:r>
            <a:r>
              <a:rPr lang="en-US" altLang="ja-JP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lines</a:t>
            </a:r>
          </a:p>
        </p:txBody>
      </p:sp>
      <p:sp>
        <p:nvSpPr>
          <p:cNvPr id="19" name="テキスト ボックス 6"/>
          <p:cNvSpPr txBox="1">
            <a:spLocks noChangeArrowheads="1"/>
          </p:cNvSpPr>
          <p:nvPr/>
        </p:nvSpPr>
        <p:spPr bwMode="auto">
          <a:xfrm>
            <a:off x="4622729" y="3138142"/>
            <a:ext cx="193709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dirty="0" smtClean="0">
                <a:solidFill>
                  <a:srgbClr val="3333FF"/>
                </a:solidFill>
                <a:latin typeface="Calibri" pitchFamily="34" charset="0"/>
              </a:rPr>
              <a:t>Antechamber</a:t>
            </a:r>
            <a:endParaRPr lang="en-US" altLang="ja-JP" dirty="0">
              <a:solidFill>
                <a:srgbClr val="3333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Clearing electrode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600" y="978176"/>
            <a:ext cx="8746435" cy="5512076"/>
          </a:xfrm>
        </p:spPr>
        <p:txBody>
          <a:bodyPr/>
          <a:lstStyle/>
          <a:p>
            <a:r>
              <a:rPr lang="en-US" altLang="ja-JP" dirty="0" smtClean="0"/>
              <a:t>Major results:</a:t>
            </a:r>
            <a:endParaRPr lang="en-US" altLang="ja-JP" baseline="-25000" dirty="0" smtClean="0"/>
          </a:p>
          <a:p>
            <a:pPr lvl="1"/>
            <a:r>
              <a:rPr lang="en-US" altLang="ja-JP" dirty="0" smtClean="0"/>
              <a:t>Reduction in electron density by a factor of 2 was observed again. Effective for other bunch </a:t>
            </a:r>
            <a:r>
              <a:rPr lang="en-US" altLang="ja-JP" dirty="0" err="1" smtClean="0"/>
              <a:t>spacings</a:t>
            </a:r>
            <a:r>
              <a:rPr lang="en-US" altLang="ja-JP" dirty="0" smtClean="0"/>
              <a:t> (4 ~ 16 ns).</a:t>
            </a:r>
          </a:p>
          <a:p>
            <a:pPr lvl="1"/>
            <a:r>
              <a:rPr lang="en-US" altLang="ja-JP" dirty="0" smtClean="0"/>
              <a:t>However, the reduction seems less than the case of the previous test chamber. </a:t>
            </a:r>
            <a:r>
              <a:rPr lang="en-US" altLang="ja-JP" dirty="0" smtClean="0">
                <a:sym typeface="Wingdings" pitchFamily="2" charset="2"/>
              </a:rPr>
              <a:t></a:t>
            </a:r>
            <a:r>
              <a:rPr lang="en-US" altLang="ja-JP" dirty="0" smtClean="0"/>
              <a:t>Need further investigation (simulation?).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Temperature behind the electrode was measured. Estimated input power was ~40 W/m, which is a reasonable value.</a:t>
            </a:r>
          </a:p>
          <a:p>
            <a:pPr lvl="1"/>
            <a:r>
              <a:rPr lang="en-US" altLang="ja-JP" dirty="0" smtClean="0"/>
              <a:t>No heating at feed through.</a:t>
            </a:r>
          </a:p>
          <a:p>
            <a:pPr lvl="1"/>
            <a:r>
              <a:rPr lang="en-US" altLang="ja-JP" dirty="0" smtClean="0"/>
              <a:t>No degradation in the electrical insulation up to + 1 kV.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Visually check (2010/1/19); after one month operation</a:t>
            </a:r>
          </a:p>
          <a:p>
            <a:pPr lvl="1"/>
            <a:r>
              <a:rPr lang="en-US" altLang="ja-JP" dirty="0" smtClean="0"/>
              <a:t>No crack nor peeling was found.  No problem from a functional standpoint.</a:t>
            </a:r>
          </a:p>
          <a:p>
            <a:pPr lvl="1"/>
            <a:r>
              <a:rPr lang="en-US" altLang="ja-JP" dirty="0" smtClean="0"/>
              <a:t>But stain-like color change was observed. Stain during cleaning procedure was visually enhanced by electron bombardment?</a:t>
            </a:r>
          </a:p>
          <a:p>
            <a:pPr lvl="1">
              <a:buNone/>
            </a:pPr>
            <a:r>
              <a:rPr lang="en-US" altLang="ja-JP" dirty="0" smtClean="0">
                <a:sym typeface="Wingdings" pitchFamily="2" charset="2"/>
              </a:rPr>
              <a:t>		 Require further monitoring.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Clearing electrode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600" y="978176"/>
            <a:ext cx="8776252" cy="70304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ja-JP" dirty="0" smtClean="0"/>
              <a:t>R&amp;D Plans ( Beam test: April ~ June)</a:t>
            </a:r>
            <a:endParaRPr lang="en-US" altLang="ja-JP" baseline="-25000" dirty="0" smtClean="0"/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Continue the experiment for more 3 months with beams.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Measurement of electron density at a weak B field (~150 G)</a:t>
            </a:r>
          </a:p>
          <a:p>
            <a:pPr lvl="2">
              <a:lnSpc>
                <a:spcPct val="120000"/>
              </a:lnSpc>
            </a:pPr>
            <a:r>
              <a:rPr lang="en-US" altLang="ja-JP" dirty="0" smtClean="0"/>
              <a:t>Using solenoids in hand</a:t>
            </a:r>
          </a:p>
          <a:p>
            <a:pPr lvl="2">
              <a:lnSpc>
                <a:spcPct val="120000"/>
              </a:lnSpc>
            </a:pPr>
            <a:r>
              <a:rPr lang="en-US" altLang="ja-JP" dirty="0" smtClean="0"/>
              <a:t>Check the dependence of electron density on B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More detailed evaluation of impedance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Grooved surface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600" y="945902"/>
            <a:ext cx="5800411" cy="2010779"/>
          </a:xfrm>
        </p:spPr>
        <p:txBody>
          <a:bodyPr/>
          <a:lstStyle/>
          <a:p>
            <a:r>
              <a:rPr lang="en-US" altLang="ja-JP" dirty="0" smtClean="0"/>
              <a:t>Triangular grooves have been also studied at KEK.</a:t>
            </a:r>
          </a:p>
          <a:p>
            <a:pPr lvl="1"/>
            <a:r>
              <a:rPr lang="en-US" altLang="ja-JP" dirty="0" smtClean="0"/>
              <a:t>The properties were studied in a wiggler magnet using the same experimental setup to that of the previous clearing electrode.</a:t>
            </a:r>
          </a:p>
          <a:p>
            <a:pPr lvl="1"/>
            <a:r>
              <a:rPr lang="en-US" altLang="ja-JP" dirty="0" smtClean="0"/>
              <a:t>B = 0.78 T</a:t>
            </a:r>
          </a:p>
          <a:p>
            <a:r>
              <a:rPr lang="en-US" altLang="ja-JP" dirty="0" smtClean="0"/>
              <a:t>Parameters of grooves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Material: Cu, Al-alloy, SS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latin typeface="Symbol" pitchFamily="18" charset="2"/>
              </a:rPr>
              <a:t>b</a:t>
            </a:r>
            <a:r>
              <a:rPr lang="en-US" altLang="ja-JP" i="1" dirty="0" smtClean="0">
                <a:latin typeface="Symbol" pitchFamily="18" charset="2"/>
              </a:rPr>
              <a:t> </a:t>
            </a:r>
            <a:r>
              <a:rPr lang="en-US" altLang="ja-JP" dirty="0" smtClean="0"/>
              <a:t>: 20~30</a:t>
            </a:r>
            <a:r>
              <a:rPr lang="en-US" altLang="ja-JP" dirty="0" smtClean="0">
                <a:sym typeface="Symbol"/>
              </a:rPr>
              <a:t>, R</a:t>
            </a:r>
            <a:r>
              <a:rPr lang="en-US" altLang="ja-JP" baseline="-25000" dirty="0" smtClean="0">
                <a:sym typeface="Symbol"/>
              </a:rPr>
              <a:t>t</a:t>
            </a:r>
            <a:r>
              <a:rPr lang="en-US" altLang="ja-JP" dirty="0" smtClean="0">
                <a:sym typeface="Symbol"/>
              </a:rPr>
              <a:t>:0.1~0.2 mm (rectangular)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d: 2.5~5 mm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図 86" descr="groove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67949" y="1055077"/>
            <a:ext cx="2473150" cy="131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8" descr="Inside.jpg"/>
          <p:cNvPicPr>
            <a:picLocks noChangeAspect="1"/>
          </p:cNvPicPr>
          <p:nvPr/>
        </p:nvPicPr>
        <p:blipFill>
          <a:blip r:embed="rId4" cstate="screen">
            <a:lum bright="10000"/>
          </a:blip>
          <a:srcRect/>
          <a:stretch>
            <a:fillRect/>
          </a:stretch>
        </p:blipFill>
        <p:spPr bwMode="auto">
          <a:xfrm>
            <a:off x="5716100" y="2703231"/>
            <a:ext cx="3071812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直線矢印コネクタ 11"/>
          <p:cNvCxnSpPr/>
          <p:nvPr/>
        </p:nvCxnSpPr>
        <p:spPr>
          <a:xfrm flipV="1">
            <a:off x="6822831" y="5259102"/>
            <a:ext cx="536343" cy="388072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5"/>
          <p:cNvSpPr txBox="1">
            <a:spLocks noChangeArrowheads="1"/>
          </p:cNvSpPr>
          <p:nvPr/>
        </p:nvSpPr>
        <p:spPr bwMode="auto">
          <a:xfrm>
            <a:off x="6126788" y="5586619"/>
            <a:ext cx="1022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800" dirty="0">
                <a:solidFill>
                  <a:srgbClr val="FFFF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Monitor</a:t>
            </a:r>
            <a:endParaRPr lang="ja-JP" altLang="en-US" sz="1800" dirty="0">
              <a:solidFill>
                <a:srgbClr val="FFFF00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 flipV="1">
            <a:off x="7342834" y="3406108"/>
            <a:ext cx="1071563" cy="769938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med" len="lg"/>
            <a:tailEnd type="triangle" w="med" len="lg"/>
          </a:ln>
        </p:spPr>
        <p:txBody>
          <a:bodyPr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 rot="19423185">
            <a:off x="7422209" y="3411942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R47</a:t>
            </a:r>
          </a:p>
        </p:txBody>
      </p:sp>
      <p:sp>
        <p:nvSpPr>
          <p:cNvPr id="18" name="円/楕円 17"/>
          <p:cNvSpPr/>
          <p:nvPr/>
        </p:nvSpPr>
        <p:spPr>
          <a:xfrm>
            <a:off x="7199959" y="4120483"/>
            <a:ext cx="131763" cy="142875"/>
          </a:xfrm>
          <a:prstGeom prst="ellipse">
            <a:avLst/>
          </a:prstGeom>
          <a:solidFill>
            <a:srgbClr val="FF99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テキスト ボックス 20"/>
          <p:cNvSpPr txBox="1">
            <a:spLocks noChangeArrowheads="1"/>
          </p:cNvSpPr>
          <p:nvPr/>
        </p:nvSpPr>
        <p:spPr bwMode="auto">
          <a:xfrm>
            <a:off x="4381082" y="6290207"/>
            <a:ext cx="4462297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000" dirty="0">
                <a:solidFill>
                  <a:schemeClr val="accent6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Y. Suetsugu, H. </a:t>
            </a:r>
            <a:r>
              <a:rPr lang="en-US" altLang="ja-JP" sz="1000" dirty="0" err="1">
                <a:solidFill>
                  <a:schemeClr val="accent6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Fukuma</a:t>
            </a:r>
            <a:r>
              <a:rPr lang="en-US" altLang="ja-JP" sz="1000" dirty="0">
                <a:solidFill>
                  <a:schemeClr val="accent6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M. </a:t>
            </a:r>
            <a:r>
              <a:rPr lang="en-US" altLang="ja-JP" sz="1000" dirty="0" err="1">
                <a:solidFill>
                  <a:schemeClr val="accent6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Pivi</a:t>
            </a:r>
            <a:r>
              <a:rPr lang="en-US" altLang="ja-JP" sz="1000" dirty="0">
                <a:solidFill>
                  <a:schemeClr val="accent6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and L. </a:t>
            </a:r>
            <a:r>
              <a:rPr lang="en-US" altLang="ja-JP" sz="1000" dirty="0" smtClean="0">
                <a:solidFill>
                  <a:schemeClr val="accent6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Wang, NIM-PR-A</a:t>
            </a:r>
            <a:r>
              <a:rPr lang="en-US" altLang="ja-JP" sz="1000" dirty="0">
                <a:solidFill>
                  <a:schemeClr val="accent6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</a:t>
            </a:r>
            <a:r>
              <a:rPr lang="en-US" altLang="ja-JP" sz="1000" dirty="0" smtClean="0">
                <a:solidFill>
                  <a:schemeClr val="accent6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604 (2009) 449</a:t>
            </a:r>
          </a:p>
        </p:txBody>
      </p:sp>
      <p:cxnSp>
        <p:nvCxnSpPr>
          <p:cNvPr id="25" name="直線矢印コネクタ 24"/>
          <p:cNvCxnSpPr/>
          <p:nvPr/>
        </p:nvCxnSpPr>
        <p:spPr>
          <a:xfrm rot="5400000">
            <a:off x="7851202" y="1080199"/>
            <a:ext cx="433663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7636747" y="94454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endParaRPr kumimoji="1" lang="ja-JP" alt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D:\_WorkFolder_20091028\Groove_20090917 photo\result\P1020231.jpg"/>
          <p:cNvPicPr>
            <a:picLocks noChangeAspect="1" noChangeArrowheads="1"/>
          </p:cNvPicPr>
          <p:nvPr/>
        </p:nvPicPr>
        <p:blipFill>
          <a:blip r:embed="rId5" cstate="screen">
            <a:lum bright="10000"/>
          </a:blip>
          <a:srcRect/>
          <a:stretch>
            <a:fillRect/>
          </a:stretch>
        </p:blipFill>
        <p:spPr bwMode="auto">
          <a:xfrm>
            <a:off x="410186" y="4334702"/>
            <a:ext cx="2071757" cy="155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D:\_WorkFolder\Groove_Oho_20091117 photo\result\P1070976.jpg"/>
          <p:cNvPicPr>
            <a:picLocks noChangeAspect="1" noChangeArrowheads="1"/>
          </p:cNvPicPr>
          <p:nvPr/>
        </p:nvPicPr>
        <p:blipFill>
          <a:blip r:embed="rId6" cstate="screen">
            <a:lum bright="10000"/>
          </a:blip>
          <a:srcRect/>
          <a:stretch>
            <a:fillRect/>
          </a:stretch>
        </p:blipFill>
        <p:spPr bwMode="auto">
          <a:xfrm>
            <a:off x="2787599" y="4692578"/>
            <a:ext cx="2196737" cy="1479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図 21" descr="P1060890.jpg"/>
          <p:cNvPicPr>
            <a:picLocks noChangeAspect="1"/>
          </p:cNvPicPr>
          <p:nvPr/>
        </p:nvPicPr>
        <p:blipFill>
          <a:blip r:embed="rId7" cstate="screen">
            <a:lum bright="10000"/>
          </a:blip>
          <a:srcRect/>
          <a:stretch>
            <a:fillRect/>
          </a:stretch>
        </p:blipFill>
        <p:spPr>
          <a:xfrm>
            <a:off x="3750269" y="3878664"/>
            <a:ext cx="1615982" cy="1045025"/>
          </a:xfrm>
          <a:prstGeom prst="rect">
            <a:avLst/>
          </a:prstGeom>
        </p:spPr>
      </p:pic>
      <p:pic>
        <p:nvPicPr>
          <p:cNvPr id="23" name="図 22" descr="P1060631.jpg"/>
          <p:cNvPicPr>
            <a:picLocks noChangeAspect="1"/>
          </p:cNvPicPr>
          <p:nvPr/>
        </p:nvPicPr>
        <p:blipFill>
          <a:blip r:embed="rId8" cstate="screen">
            <a:lum bright="10000"/>
          </a:blip>
          <a:srcRect/>
          <a:stretch>
            <a:fillRect/>
          </a:stretch>
        </p:blipFill>
        <p:spPr>
          <a:xfrm>
            <a:off x="1525563" y="5486400"/>
            <a:ext cx="1623445" cy="1085222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6565205" y="2131925"/>
            <a:ext cx="1333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by L. Wang et al.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251911" y="1031986"/>
            <a:ext cx="370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16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altLang="ja-JP" sz="1600" baseline="-25000" dirty="0" err="1" smtClean="0">
                <a:latin typeface="Arial" pitchFamily="34" charset="0"/>
                <a:cs typeface="Arial" pitchFamily="34" charset="0"/>
              </a:rPr>
              <a:t>t</a:t>
            </a:r>
            <a:endParaRPr lang="en-US" altLang="ja-JP" sz="16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486493" y="17433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d</a:t>
            </a:r>
            <a:endParaRPr lang="en-US" altLang="ja-JP" sz="1600" baseline="-25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 rot="5400000">
            <a:off x="8144187" y="1743389"/>
            <a:ext cx="693336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504091" y="5879963"/>
            <a:ext cx="643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1200" dirty="0" err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Al+TiN</a:t>
            </a:r>
            <a:endParaRPr lang="en-US" altLang="ja-JP" sz="12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19200" y="6273524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1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Al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401368" y="614457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1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SS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362850" y="407628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1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Cu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804407" y="2453475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1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Inside view</a:t>
            </a:r>
          </a:p>
        </p:txBody>
      </p:sp>
      <p:pic>
        <p:nvPicPr>
          <p:cNvPr id="39" name="図 38" descr="groove_ed.jpg"/>
          <p:cNvPicPr>
            <a:picLocks noChangeAspect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5806"/>
          <a:stretch>
            <a:fillRect/>
          </a:stretch>
        </p:blipFill>
        <p:spPr>
          <a:xfrm rot="10800000">
            <a:off x="6022853" y="2732566"/>
            <a:ext cx="2738376" cy="884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テキスト ボックス 37"/>
          <p:cNvSpPr txBox="1"/>
          <p:nvPr/>
        </p:nvSpPr>
        <p:spPr>
          <a:xfrm>
            <a:off x="6500544" y="812247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(Roundness)</a:t>
            </a:r>
            <a:endParaRPr lang="en-US" altLang="ja-JP" sz="12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309753" y="2134230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(Depth)</a:t>
            </a:r>
            <a:endParaRPr lang="en-US" altLang="ja-JP" sz="12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テキスト ボックス 15"/>
          <p:cNvSpPr txBox="1">
            <a:spLocks noChangeArrowheads="1"/>
          </p:cNvSpPr>
          <p:nvPr/>
        </p:nvSpPr>
        <p:spPr bwMode="auto">
          <a:xfrm>
            <a:off x="7257266" y="2653614"/>
            <a:ext cx="1320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800" dirty="0" smtClean="0">
                <a:solidFill>
                  <a:srgbClr val="FFFF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Groove</a:t>
            </a:r>
            <a:endParaRPr lang="ja-JP" altLang="en-US" sz="1800" dirty="0">
              <a:solidFill>
                <a:srgbClr val="FFFF00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Groove_Summary_13 (20091224)_5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270820" y="2066896"/>
            <a:ext cx="5394483" cy="396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 Grooved surface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599" y="857765"/>
            <a:ext cx="8915401" cy="11820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 smtClean="0"/>
              <a:t>Results: until September, 2009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latin typeface="Symbol" pitchFamily="18" charset="2"/>
              </a:rPr>
              <a:t>b</a:t>
            </a:r>
            <a:r>
              <a:rPr lang="en-US" altLang="ja-JP" dirty="0" smtClean="0"/>
              <a:t> = 20</a:t>
            </a:r>
            <a:r>
              <a:rPr lang="en-US" altLang="ja-JP" dirty="0" smtClean="0">
                <a:sym typeface="Symbol"/>
              </a:rPr>
              <a:t>, </a:t>
            </a:r>
            <a:r>
              <a:rPr lang="en-US" altLang="ja-JP" dirty="0" err="1" smtClean="0">
                <a:sym typeface="Symbol"/>
              </a:rPr>
              <a:t>R</a:t>
            </a:r>
            <a:r>
              <a:rPr lang="en-US" altLang="ja-JP" baseline="-25000" dirty="0" err="1" smtClean="0">
                <a:sym typeface="Symbol"/>
              </a:rPr>
              <a:t>t</a:t>
            </a:r>
            <a:r>
              <a:rPr lang="en-US" altLang="ja-JP" dirty="0" smtClean="0">
                <a:sym typeface="Symbol"/>
              </a:rPr>
              <a:t> ~0.1 mm, d = 5 mm, SS, </a:t>
            </a:r>
            <a:r>
              <a:rPr lang="en-US" altLang="ja-JP" dirty="0" err="1" smtClean="0">
                <a:sym typeface="Symbol"/>
              </a:rPr>
              <a:t>TiN</a:t>
            </a:r>
            <a:r>
              <a:rPr lang="en-US" altLang="ja-JP" dirty="0" smtClean="0">
                <a:sym typeface="Symbol"/>
              </a:rPr>
              <a:t> coating (SLAC)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latin typeface="Symbol" pitchFamily="18" charset="2"/>
              </a:rPr>
              <a:t>b</a:t>
            </a:r>
            <a:r>
              <a:rPr lang="en-US" altLang="ja-JP" dirty="0" smtClean="0"/>
              <a:t> = 20</a:t>
            </a:r>
            <a:r>
              <a:rPr lang="en-US" altLang="ja-JP" dirty="0" smtClean="0">
                <a:sym typeface="Symbol"/>
              </a:rPr>
              <a:t>, </a:t>
            </a:r>
            <a:r>
              <a:rPr lang="en-US" altLang="ja-JP" dirty="0" err="1" smtClean="0">
                <a:sym typeface="Symbol"/>
              </a:rPr>
              <a:t>R</a:t>
            </a:r>
            <a:r>
              <a:rPr lang="en-US" altLang="ja-JP" baseline="-25000" dirty="0" err="1" smtClean="0">
                <a:sym typeface="Symbol"/>
              </a:rPr>
              <a:t>t</a:t>
            </a:r>
            <a:r>
              <a:rPr lang="en-US" altLang="ja-JP" dirty="0" smtClean="0">
                <a:sym typeface="Symbol"/>
              </a:rPr>
              <a:t> ~0.1 mm, d = 2.5 mm, SS (KEK, discharge machining)</a:t>
            </a:r>
            <a:endParaRPr lang="ja-JP" altLang="en-US" dirty="0" smtClean="0"/>
          </a:p>
          <a:p>
            <a:pPr lvl="1">
              <a:lnSpc>
                <a:spcPct val="90000"/>
              </a:lnSpc>
              <a:buNone/>
            </a:pPr>
            <a:endParaRPr lang="en-US" altLang="ja-JP" sz="16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5516217" y="2065896"/>
            <a:ext cx="3469568" cy="370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Electron densities for grooves surfaces in these parameters were lower than the case of a flat </a:t>
            </a:r>
            <a:r>
              <a:rPr lang="en-US" altLang="ja-JP" sz="2000" kern="0" dirty="0" err="1" smtClean="0">
                <a:latin typeface="Arial" pitchFamily="34" charset="0"/>
                <a:ea typeface="+mn-ea"/>
                <a:cs typeface="Arial" pitchFamily="34" charset="0"/>
              </a:rPr>
              <a:t>TiN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-coated surface by a factor of ~6. </a:t>
            </a: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Availability of grooves was confirmed.</a:t>
            </a: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</a:pPr>
            <a:endParaRPr lang="en-US" altLang="ja-JP" sz="2000" kern="0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A purpose of experiment in the autumn run was</a:t>
            </a: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</a:pPr>
            <a:r>
              <a:rPr lang="en-US" altLang="ja-JP" sz="2000" kern="0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	to investigate applicable structures to large scale production.</a:t>
            </a: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</a:pPr>
            <a:endParaRPr lang="en-US" altLang="ja-JP" sz="2000" kern="0" dirty="0" smtClean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6848060" y="4621696"/>
            <a:ext cx="636105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599802" y="1882208"/>
            <a:ext cx="1947266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(0.9~1.0 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</a:rPr>
              <a:t>mA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/bunch)</a:t>
            </a:r>
            <a:endParaRPr lang="en-US" altLang="ja-JP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 descr="Groove_Summary_13 (20091224)_6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241003" y="2285999"/>
            <a:ext cx="5384545" cy="420425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 Grooved surface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599" y="857765"/>
            <a:ext cx="8915401" cy="1182049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ja-JP" dirty="0" smtClean="0"/>
              <a:t>(1) If grooved blocks are welded to a beam pipe </a:t>
            </a:r>
            <a:r>
              <a:rPr lang="en-US" altLang="ja-JP" sz="2000" dirty="0" smtClean="0"/>
              <a:t>(for Cu or Al pipe)</a:t>
            </a:r>
            <a:r>
              <a:rPr lang="en-US" altLang="ja-JP" dirty="0" smtClean="0"/>
              <a:t>,</a:t>
            </a:r>
            <a:endParaRPr lang="en-US" altLang="ja-JP" sz="2000" dirty="0" smtClean="0"/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The machining is available. (low </a:t>
            </a:r>
            <a:r>
              <a:rPr lang="en-US" altLang="ja-JP" dirty="0" smtClean="0">
                <a:latin typeface="Symbol" pitchFamily="18" charset="2"/>
              </a:rPr>
              <a:t>b</a:t>
            </a:r>
            <a:r>
              <a:rPr lang="en-US" altLang="ja-JP" dirty="0" smtClean="0"/>
              <a:t>, small 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t</a:t>
            </a:r>
            <a:r>
              <a:rPr lang="en-US" altLang="ja-JP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ja-JP" dirty="0" err="1" smtClean="0"/>
              <a:t>TiN</a:t>
            </a:r>
            <a:r>
              <a:rPr lang="en-US" altLang="ja-JP" dirty="0" smtClean="0"/>
              <a:t> coating is possible separately from beam pipes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Many welding lines (distortion of chamber, risk of leak), expensive(?)</a:t>
            </a:r>
            <a:endParaRPr lang="ja-JP" alt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lang="en-US" altLang="ja-JP" sz="16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2010/1/19</a:t>
            </a:r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0285-5C45-4D3B-B29A-A7E560AB9892}" type="slidenum">
              <a:rPr lang="en-US" altLang="ja-JP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>
                <a:latin typeface="Arial" pitchFamily="34" charset="0"/>
                <a:cs typeface="Arial" pitchFamily="34" charset="0"/>
              </a:rPr>
              <a:t>ILC DR WebEx Meeting</a:t>
            </a:r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5496339" y="2415209"/>
            <a:ext cx="3509323" cy="342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latin typeface="Symbol" pitchFamily="18" charset="2"/>
                <a:ea typeface="+mn-ea"/>
                <a:cs typeface="Arial" pitchFamily="34" charset="0"/>
              </a:rPr>
              <a:t>b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 = </a:t>
            </a:r>
            <a:r>
              <a:rPr lang="en-US" altLang="ja-JP" sz="2000" kern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20</a:t>
            </a:r>
            <a:r>
              <a:rPr lang="en-US" altLang="ja-JP" sz="2000" kern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  <a:sym typeface="Symbol"/>
              </a:rPr>
              <a:t>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altLang="ja-JP" sz="2000" kern="0" dirty="0" err="1" smtClean="0">
                <a:latin typeface="Arial" pitchFamily="34" charset="0"/>
                <a:ea typeface="+mn-ea"/>
                <a:cs typeface="Arial" pitchFamily="34" charset="0"/>
              </a:rPr>
              <a:t>R</a:t>
            </a:r>
            <a:r>
              <a:rPr lang="en-US" altLang="ja-JP" sz="2000" kern="0" baseline="-25000" dirty="0" err="1" smtClean="0">
                <a:latin typeface="Arial" pitchFamily="34" charset="0"/>
                <a:ea typeface="+mn-ea"/>
                <a:cs typeface="Arial" pitchFamily="34" charset="0"/>
              </a:rPr>
              <a:t>t</a:t>
            </a: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 = </a:t>
            </a:r>
            <a:r>
              <a:rPr lang="en-US" altLang="ja-JP" sz="2000" kern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0.1 mm</a:t>
            </a: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Al + </a:t>
            </a:r>
            <a:r>
              <a:rPr lang="en-US" altLang="ja-JP" sz="2000" kern="0" dirty="0" err="1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TiN</a:t>
            </a:r>
            <a:r>
              <a:rPr lang="en-US" altLang="ja-JP" sz="2000" kern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 coating</a:t>
            </a: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latin typeface="Arial" pitchFamily="34" charset="0"/>
                <a:ea typeface="+mn-ea"/>
                <a:cs typeface="Arial" pitchFamily="34" charset="0"/>
              </a:rPr>
              <a:t>d = 2.5 mm</a:t>
            </a: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endParaRPr lang="en-US" altLang="ja-JP" sz="2000" kern="0" dirty="0" smtClean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endParaRPr lang="en-US" altLang="ja-JP" sz="2000" kern="0" dirty="0" smtClean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ts val="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The reduction in the electron density was larger, by a factor of ~10.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678787" y="3474582"/>
            <a:ext cx="1008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~1x10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12</a:t>
            </a: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 m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-3</a:t>
            </a:r>
            <a:endParaRPr lang="en-US" altLang="ja-JP" sz="1200" baseline="30000" dirty="0"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678787" y="2692483"/>
            <a:ext cx="1008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~1x10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13</a:t>
            </a: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 m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-3</a:t>
            </a:r>
            <a:endParaRPr lang="en-US" altLang="ja-JP" sz="1200" baseline="30000" dirty="0"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678787" y="4321991"/>
            <a:ext cx="1008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~1x10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11</a:t>
            </a: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 m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-3</a:t>
            </a:r>
            <a:endParaRPr lang="en-US" altLang="ja-JP" sz="1200" baseline="30000" dirty="0"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678787" y="5187823"/>
            <a:ext cx="1008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~1x10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10</a:t>
            </a:r>
            <a:r>
              <a:rPr lang="en-US" altLang="ja-JP" sz="12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 m</a:t>
            </a:r>
            <a:r>
              <a:rPr lang="en-US" altLang="ja-JP" sz="1200" baseline="30000" dirty="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-3</a:t>
            </a:r>
            <a:endParaRPr lang="en-US" altLang="ja-JP" sz="1200" baseline="30000" dirty="0"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629620" y="2170439"/>
            <a:ext cx="1947266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(0.9~1.0 </a:t>
            </a:r>
            <a:r>
              <a:rPr lang="en-US" altLang="ja-JP" sz="1200" dirty="0" err="1" smtClean="0">
                <a:latin typeface="Arial" pitchFamily="34" charset="0"/>
                <a:cs typeface="Arial" pitchFamily="34" charset="0"/>
              </a:rPr>
              <a:t>mA</a:t>
            </a:r>
            <a:r>
              <a:rPr lang="en-US" altLang="ja-JP" sz="1200" dirty="0" smtClean="0">
                <a:latin typeface="Arial" pitchFamily="34" charset="0"/>
                <a:cs typeface="Arial" pitchFamily="34" charset="0"/>
              </a:rPr>
              <a:t>/bunch)</a:t>
            </a:r>
            <a:endParaRPr lang="en-US" altLang="ja-JP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rot="5400000">
            <a:off x="4422915" y="3379307"/>
            <a:ext cx="1202633" cy="824946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下矢印 14"/>
          <p:cNvSpPr/>
          <p:nvPr/>
        </p:nvSpPr>
        <p:spPr>
          <a:xfrm>
            <a:off x="6579703" y="2196548"/>
            <a:ext cx="636105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ange">
  <a:themeElements>
    <a:clrScheme name="Office テーマ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ＭＳ Ｐゴシック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</Template>
  <TotalTime>5087</TotalTime>
  <Words>1058</Words>
  <Application>Microsoft Office PowerPoint</Application>
  <PresentationFormat>On-screen Show (4:3)</PresentationFormat>
  <Paragraphs>193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orange</vt:lpstr>
      <vt:lpstr>Recent results of beam tests on clearing electrode and grooves</vt:lpstr>
      <vt:lpstr>1. Clearing electrode</vt:lpstr>
      <vt:lpstr>1. Clearing electrode</vt:lpstr>
      <vt:lpstr>1. Clearing electrode</vt:lpstr>
      <vt:lpstr>1. Clearing electrode</vt:lpstr>
      <vt:lpstr>1. Clearing electrode</vt:lpstr>
      <vt:lpstr>2. Grooved surface</vt:lpstr>
      <vt:lpstr>2. Grooved surface</vt:lpstr>
      <vt:lpstr>2. Grooved surface</vt:lpstr>
      <vt:lpstr>2. Grooved surface</vt:lpstr>
      <vt:lpstr>2. Grooved surface</vt:lpstr>
      <vt:lpstr>2. Plans for Super KEKB</vt:lpstr>
      <vt:lpstr>3. Grooved surface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suetsugu</dc:creator>
  <cp:lastModifiedBy>mpivi</cp:lastModifiedBy>
  <cp:revision>597</cp:revision>
  <dcterms:created xsi:type="dcterms:W3CDTF">2009-09-15T15:03:26Z</dcterms:created>
  <dcterms:modified xsi:type="dcterms:W3CDTF">2010-02-04T18:53:33Z</dcterms:modified>
</cp:coreProperties>
</file>