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5" r:id="rId3"/>
    <p:sldId id="263" r:id="rId4"/>
    <p:sldId id="257" r:id="rId5"/>
    <p:sldId id="258" r:id="rId6"/>
    <p:sldId id="259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23F4E-BF67-154F-A8FF-70D3D98C36F8}" type="datetimeFigureOut">
              <a:rPr lang="en-US" smtClean="0"/>
              <a:pPr/>
              <a:t>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ysics.uoregon.edu/alcpg1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lepp.cornell.edu/ilc/bin/view/Public/DampingRings/ConfigStudy" TargetMode="External"/><Relationship Id="rId3" Type="http://schemas.openxmlformats.org/officeDocument/2006/relationships/hyperlink" Target="http://www.linearcollider.org/?pid=1000437" TargetMode="External"/><Relationship Id="rId4" Type="http://schemas.openxmlformats.org/officeDocument/2006/relationships/hyperlink" Target="https://wiki.lepp.cornell.edu/ilc/pub/Public/DampingRings/LatEvalPage/EDRLatticeSpecifications.pdf" TargetMode="External"/><Relationship Id="rId5" Type="http://schemas.openxmlformats.org/officeDocument/2006/relationships/hyperlink" Target="http://ilcdoc.linearcollider.org/record/30937/files/ILC-NOTE-2010-057.pdf" TargetMode="External"/><Relationship Id="rId6" Type="http://schemas.openxmlformats.org/officeDocument/2006/relationships/hyperlink" Target="http://ilcagenda.linearcollider.org/getFile.py/access?subContId=0&amp;contribId=0&amp;resId=0&amp;materialId=slides&amp;confId=496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 3.2 km Lattice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Webex</a:t>
            </a:r>
            <a:r>
              <a:rPr lang="en-US" dirty="0" smtClean="0"/>
              <a:t> meeting</a:t>
            </a:r>
          </a:p>
          <a:p>
            <a:r>
              <a:rPr lang="en-US" dirty="0" smtClean="0"/>
              <a:t>10 January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91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DSB3 RF parameters options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585761" y="3567230"/>
            <a:ext cx="57361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98" y="699971"/>
            <a:ext cx="6800774" cy="5995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the </a:t>
            </a:r>
            <a:r>
              <a:rPr lang="en-US" dirty="0" smtClean="0"/>
              <a:t>3.2 km</a:t>
            </a:r>
            <a:r>
              <a:rPr lang="en-US" dirty="0" smtClean="0"/>
              <a:t> lattice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 </a:t>
            </a:r>
            <a:r>
              <a:rPr lang="en-US" dirty="0" err="1" smtClean="0"/>
              <a:t>webex</a:t>
            </a:r>
            <a:r>
              <a:rPr lang="en-US" dirty="0" smtClean="0"/>
              <a:t> meeting</a:t>
            </a:r>
          </a:p>
          <a:p>
            <a:pPr lvl="1"/>
            <a:r>
              <a:rPr lang="en-US" dirty="0" smtClean="0"/>
              <a:t> Discussion on 3.2 km Lattice </a:t>
            </a:r>
            <a:r>
              <a:rPr lang="en-US" dirty="0" smtClean="0"/>
              <a:t>R</a:t>
            </a:r>
            <a:r>
              <a:rPr lang="en-US" dirty="0" smtClean="0"/>
              <a:t>equirements</a:t>
            </a:r>
          </a:p>
          <a:p>
            <a:r>
              <a:rPr lang="en-US" dirty="0" smtClean="0"/>
              <a:t>19 January 2011, SLAC, 11:00-13:00 (within BAW2)</a:t>
            </a:r>
          </a:p>
          <a:p>
            <a:pPr lvl="1"/>
            <a:r>
              <a:rPr lang="en-US" dirty="0" smtClean="0"/>
              <a:t> Define further steps and procedure for the lattice choice</a:t>
            </a:r>
          </a:p>
          <a:p>
            <a:r>
              <a:rPr lang="en-US" dirty="0" smtClean="0"/>
              <a:t>19-23 March 2011</a:t>
            </a:r>
            <a:r>
              <a:rPr lang="en-US" sz="2800" dirty="0" smtClean="0"/>
              <a:t>, </a:t>
            </a:r>
            <a:r>
              <a:rPr lang="en-US" sz="2800" dirty="0" smtClean="0">
                <a:hlinkClick r:id="rId2"/>
              </a:rPr>
              <a:t> </a:t>
            </a:r>
            <a:r>
              <a:rPr lang="en-US" sz="2800" dirty="0" smtClean="0">
                <a:hlinkClick r:id="rId2"/>
              </a:rPr>
              <a:t>Linear Collider Workshop of the Americas (ALCPG11</a:t>
            </a:r>
            <a:r>
              <a:rPr lang="en-US" sz="2800" dirty="0" smtClean="0">
                <a:hlinkClick r:id="rId2"/>
              </a:rPr>
              <a:t>)</a:t>
            </a:r>
            <a:endParaRPr lang="en-US" dirty="0" smtClean="0"/>
          </a:p>
          <a:p>
            <a:pPr lvl="1"/>
            <a:r>
              <a:rPr lang="en-US" b="1" dirty="0" smtClean="0"/>
              <a:t>Lattice choice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Configuration Studies </a:t>
            </a:r>
            <a:r>
              <a:rPr lang="en-US" dirty="0" err="1" smtClean="0"/>
              <a:t>andRecommendations</a:t>
            </a:r>
            <a:r>
              <a:rPr lang="en-US" dirty="0" smtClean="0"/>
              <a:t> </a:t>
            </a:r>
            <a:r>
              <a:rPr lang="en-US" dirty="0" smtClean="0"/>
              <a:t>for the </a:t>
            </a:r>
            <a:r>
              <a:rPr lang="en-US" dirty="0" smtClean="0"/>
              <a:t>ILC Damping </a:t>
            </a:r>
            <a:r>
              <a:rPr lang="en-US" dirty="0" smtClean="0"/>
              <a:t>Rings</a:t>
            </a:r>
            <a:r>
              <a:rPr lang="en-US" dirty="0" smtClean="0"/>
              <a:t>, February 2006 </a:t>
            </a:r>
            <a:r>
              <a:rPr lang="en-US" sz="2571" dirty="0" smtClean="0">
                <a:hlinkClick r:id="rId2"/>
              </a:rPr>
              <a:t>https://wiki.lepp.cornell.edu/ilc/bin/view/Public/DampingRings/</a:t>
            </a:r>
            <a:r>
              <a:rPr lang="en-US" sz="2571" dirty="0" smtClean="0">
                <a:hlinkClick r:id="rId2"/>
              </a:rPr>
              <a:t>ConfigStudy</a:t>
            </a:r>
            <a:endParaRPr lang="en-US" sz="2571" dirty="0" smtClean="0"/>
          </a:p>
          <a:p>
            <a:r>
              <a:rPr lang="en-US" dirty="0" smtClean="0"/>
              <a:t>ILC RDR Report</a:t>
            </a:r>
            <a:r>
              <a:rPr lang="en-US" dirty="0" smtClean="0"/>
              <a:t>, August 2007 </a:t>
            </a:r>
            <a:r>
              <a:rPr lang="en-US" sz="2571" dirty="0" smtClean="0">
                <a:hlinkClick r:id="rId3"/>
              </a:rPr>
              <a:t>http://www.linearcollider.org/?pid=</a:t>
            </a:r>
            <a:r>
              <a:rPr lang="en-US" sz="2571" dirty="0" smtClean="0">
                <a:hlinkClick r:id="rId3"/>
              </a:rPr>
              <a:t>1000437</a:t>
            </a:r>
            <a:endParaRPr lang="en-US" sz="2571" dirty="0" smtClean="0"/>
          </a:p>
          <a:p>
            <a:r>
              <a:rPr lang="en-US" dirty="0" smtClean="0"/>
              <a:t>Specifications for the </a:t>
            </a:r>
            <a:r>
              <a:rPr lang="en-US" dirty="0" err="1" smtClean="0"/>
              <a:t>ILCDamping</a:t>
            </a:r>
            <a:r>
              <a:rPr lang="en-US" dirty="0" smtClean="0"/>
              <a:t> Rings EDR baseline lattice, A. </a:t>
            </a:r>
            <a:r>
              <a:rPr lang="en-US" dirty="0" err="1" smtClean="0"/>
              <a:t>Wolski</a:t>
            </a:r>
            <a:r>
              <a:rPr lang="en-US" dirty="0" smtClean="0"/>
              <a:t>, </a:t>
            </a:r>
            <a:r>
              <a:rPr lang="en-US" dirty="0" smtClean="0"/>
              <a:t>December </a:t>
            </a:r>
            <a:r>
              <a:rPr lang="en-US" dirty="0" smtClean="0"/>
              <a:t>2007 </a:t>
            </a:r>
            <a:r>
              <a:rPr lang="en-US" sz="2571" dirty="0" err="1" smtClean="0">
                <a:hlinkClick r:id="rId4"/>
              </a:rPr>
              <a:t>https</a:t>
            </a:r>
            <a:r>
              <a:rPr lang="en-US" sz="2571" dirty="0" err="1" smtClean="0">
                <a:hlinkClick r:id="rId4"/>
              </a:rPr>
              <a:t>://wiki.lepp.cornell.edu/ilc/pub/Public/DampingRings/LatEvalPage/EDRLatticeSpecifications.</a:t>
            </a:r>
            <a:r>
              <a:rPr lang="en-US" sz="2571" dirty="0" err="1" smtClean="0">
                <a:hlinkClick r:id="rId4"/>
              </a:rPr>
              <a:t>pdf</a:t>
            </a:r>
            <a:endParaRPr lang="en-US" dirty="0" smtClean="0"/>
          </a:p>
          <a:p>
            <a:r>
              <a:rPr lang="en-US" dirty="0" smtClean="0"/>
              <a:t>DCO4: ILC-NOTE-2010</a:t>
            </a:r>
            <a:r>
              <a:rPr lang="en-US" dirty="0" smtClean="0"/>
              <a:t>-057 </a:t>
            </a:r>
            <a:r>
              <a:rPr lang="en-US" sz="2571" dirty="0" smtClean="0">
                <a:hlinkClick r:id="rId5"/>
              </a:rPr>
              <a:t>http://ilcdoc.linearcollider.org/record/30937/files/ILC-NOTE-2010-057.</a:t>
            </a:r>
            <a:r>
              <a:rPr lang="en-US" sz="2571" dirty="0" smtClean="0">
                <a:hlinkClick r:id="rId5"/>
              </a:rPr>
              <a:t>pdf</a:t>
            </a:r>
            <a:endParaRPr lang="en-US" sz="2571" dirty="0" smtClean="0"/>
          </a:p>
          <a:p>
            <a:r>
              <a:rPr lang="en-US" dirty="0" smtClean="0"/>
              <a:t>“Parameters </a:t>
            </a:r>
            <a:r>
              <a:rPr lang="en-US" dirty="0" smtClean="0"/>
              <a:t>and scope for low-power option </a:t>
            </a:r>
            <a:r>
              <a:rPr lang="en-US" dirty="0" smtClean="0"/>
              <a:t>discussions”</a:t>
            </a:r>
            <a:r>
              <a:rPr lang="en-US" i="1" dirty="0" smtClean="0"/>
              <a:t> </a:t>
            </a:r>
            <a:r>
              <a:rPr lang="en-US" dirty="0" smtClean="0"/>
              <a:t>N. </a:t>
            </a:r>
            <a:r>
              <a:rPr lang="en-US" dirty="0" smtClean="0"/>
              <a:t>Walker</a:t>
            </a:r>
            <a:r>
              <a:rPr lang="en-US" dirty="0" smtClean="0"/>
              <a:t> , </a:t>
            </a:r>
            <a:r>
              <a:rPr lang="en-US" dirty="0" smtClean="0"/>
              <a:t>AD&amp;I meeting: BAW-2 </a:t>
            </a:r>
            <a:r>
              <a:rPr lang="en-US" dirty="0" smtClean="0"/>
              <a:t>preparation, 07 </a:t>
            </a:r>
            <a:r>
              <a:rPr lang="en-US" dirty="0" smtClean="0"/>
              <a:t>January </a:t>
            </a:r>
            <a:r>
              <a:rPr lang="en-US" dirty="0" smtClean="0"/>
              <a:t>2011, </a:t>
            </a:r>
            <a:r>
              <a:rPr lang="en-US" sz="2571" dirty="0" smtClean="0">
                <a:hlinkClick r:id="rId6"/>
              </a:rPr>
              <a:t>http://ilcagenda.linearcollider.org/getFile.py/access?subContId=0&amp;contribId=0&amp;resId=0&amp;materialId=slides&amp;confId=4962</a:t>
            </a:r>
            <a:endParaRPr lang="en-US" sz="257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Nominal parameters of beams injected into damping rings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2248703"/>
            <a:ext cx="8229600" cy="25247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Nominal parameters of beams</a:t>
            </a:r>
            <a:r>
              <a:rPr lang="en-US" dirty="0" smtClean="0"/>
              <a:t> extracted from </a:t>
            </a:r>
            <a:r>
              <a:rPr lang="en-US" dirty="0"/>
              <a:t>damping rings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" y="2298699"/>
            <a:ext cx="7622786" cy="35800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2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Layout and Components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5430"/>
            <a:ext cx="8229600" cy="4894240"/>
          </a:xfrm>
        </p:spPr>
        <p:txBody>
          <a:bodyPr>
            <a:normAutofit fontScale="62500" lnSpcReduction="20000"/>
          </a:bodyPr>
          <a:lstStyle/>
          <a:p>
            <a:r>
              <a:rPr lang="en-US" sz="3840" dirty="0" smtClean="0">
                <a:solidFill>
                  <a:srgbClr val="0000FF"/>
                </a:solidFill>
              </a:rPr>
              <a:t>Racetrack</a:t>
            </a:r>
          </a:p>
          <a:p>
            <a:pPr lvl="1"/>
            <a:r>
              <a:rPr lang="en-US" sz="3429" dirty="0" smtClean="0"/>
              <a:t>Injection/extraction in straight section 1</a:t>
            </a:r>
          </a:p>
          <a:p>
            <a:pPr lvl="1"/>
            <a:r>
              <a:rPr lang="en-US" sz="3429" dirty="0" smtClean="0"/>
              <a:t>RF and wigglers in straight section 2</a:t>
            </a:r>
          </a:p>
          <a:p>
            <a:r>
              <a:rPr lang="en-US" sz="3840" dirty="0" smtClean="0">
                <a:solidFill>
                  <a:srgbClr val="0000FF"/>
                </a:solidFill>
              </a:rPr>
              <a:t>Magnets (reduce cost with respect to RDR)</a:t>
            </a:r>
          </a:p>
          <a:p>
            <a:pPr lvl="1"/>
            <a:r>
              <a:rPr lang="en-US" sz="3429" dirty="0" smtClean="0"/>
              <a:t>Reduce number of magnets, </a:t>
            </a:r>
            <a:r>
              <a:rPr lang="en-US" sz="3429" dirty="0" err="1" smtClean="0"/>
              <a:t>strenghts</a:t>
            </a:r>
            <a:r>
              <a:rPr lang="en-US" sz="3429" dirty="0" smtClean="0"/>
              <a:t>, number of different types)</a:t>
            </a:r>
          </a:p>
          <a:p>
            <a:r>
              <a:rPr lang="en-US" sz="3840" dirty="0" smtClean="0">
                <a:solidFill>
                  <a:srgbClr val="0000FF"/>
                </a:solidFill>
              </a:rPr>
              <a:t>Injection/extraction</a:t>
            </a:r>
          </a:p>
          <a:p>
            <a:pPr lvl="1"/>
            <a:r>
              <a:rPr lang="en-US" sz="3200" dirty="0" err="1" smtClean="0">
                <a:latin typeface="Symbol" charset="2"/>
                <a:cs typeface="Symbol" charset="2"/>
              </a:rPr>
              <a:t>b</a:t>
            </a:r>
            <a:r>
              <a:rPr lang="en-US" sz="3200" baseline="-25000" dirty="0" err="1" smtClean="0"/>
              <a:t>x</a:t>
            </a:r>
            <a:r>
              <a:rPr lang="en-US" sz="3200" dirty="0" smtClean="0"/>
              <a:t> and </a:t>
            </a:r>
            <a:r>
              <a:rPr lang="en-US" sz="3200" dirty="0" err="1" smtClean="0">
                <a:latin typeface="Symbol" charset="2"/>
                <a:cs typeface="Symbol" charset="2"/>
              </a:rPr>
              <a:t>D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x</a:t>
            </a:r>
            <a:r>
              <a:rPr lang="en-US" sz="3200" dirty="0" smtClean="0"/>
              <a:t> at kickers and septa as DCO4</a:t>
            </a:r>
          </a:p>
          <a:p>
            <a:pPr lvl="1"/>
            <a:r>
              <a:rPr lang="en-US" sz="3200" dirty="0" smtClean="0"/>
              <a:t>Space for kickers </a:t>
            </a:r>
            <a:r>
              <a:rPr lang="en-US" sz="3200" dirty="0" smtClean="0"/>
              <a:t>and septa</a:t>
            </a:r>
            <a:r>
              <a:rPr lang="en-US" sz="3200" dirty="0" smtClean="0"/>
              <a:t> </a:t>
            </a:r>
            <a:r>
              <a:rPr lang="en-US" sz="3200" dirty="0" smtClean="0"/>
              <a:t>as DCO4</a:t>
            </a:r>
            <a:endParaRPr lang="en-US" sz="3200" dirty="0" smtClean="0"/>
          </a:p>
          <a:p>
            <a:r>
              <a:rPr lang="en-US" sz="3840" dirty="0" smtClean="0">
                <a:solidFill>
                  <a:srgbClr val="0000FF"/>
                </a:solidFill>
              </a:rPr>
              <a:t>Phase</a:t>
            </a:r>
            <a:r>
              <a:rPr lang="en-US" sz="3840" dirty="0" smtClean="0">
                <a:solidFill>
                  <a:srgbClr val="0000FF"/>
                </a:solidFill>
              </a:rPr>
              <a:t> adjustment</a:t>
            </a:r>
          </a:p>
          <a:p>
            <a:pPr lvl="1"/>
            <a:r>
              <a:rPr lang="en-US" sz="3200" dirty="0" smtClean="0"/>
              <a:t>DCO4: </a:t>
            </a:r>
            <a:r>
              <a:rPr lang="en-US" sz="3200" dirty="0" err="1" smtClean="0">
                <a:latin typeface="Symbol" charset="2"/>
                <a:cs typeface="Symbol" charset="2"/>
              </a:rPr>
              <a:t>D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x</a:t>
            </a:r>
            <a:r>
              <a:rPr lang="en-US" sz="3200" dirty="0" smtClean="0"/>
              <a:t> = ±0.5 and </a:t>
            </a:r>
            <a:r>
              <a:rPr lang="en-US" sz="3200" dirty="0" err="1" smtClean="0">
                <a:latin typeface="Symbol" charset="2"/>
                <a:cs typeface="Symbol" charset="2"/>
              </a:rPr>
              <a:t>D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y</a:t>
            </a:r>
            <a:r>
              <a:rPr lang="en-US" sz="3200" dirty="0" smtClean="0"/>
              <a:t> </a:t>
            </a:r>
            <a:r>
              <a:rPr lang="en-US" sz="3200" dirty="0" smtClean="0"/>
              <a:t>= ±</a:t>
            </a:r>
            <a:r>
              <a:rPr lang="en-US" sz="3200" dirty="0" smtClean="0"/>
              <a:t> 0.25 per straight section</a:t>
            </a:r>
          </a:p>
          <a:p>
            <a:pPr lvl="1"/>
            <a:r>
              <a:rPr lang="en-US" sz="3200" i="1" dirty="0" smtClean="0">
                <a:cs typeface="Symbol" charset="2"/>
              </a:rPr>
              <a:t>Minimum:</a:t>
            </a:r>
            <a:r>
              <a:rPr lang="en-US" sz="3200" i="1" dirty="0" smtClean="0">
                <a:latin typeface="Symbol" charset="2"/>
                <a:cs typeface="Symbol" charset="2"/>
              </a:rPr>
              <a:t> </a:t>
            </a:r>
            <a:r>
              <a:rPr lang="en-US" sz="3200" i="1" dirty="0" err="1" smtClean="0">
                <a:latin typeface="Symbol" charset="2"/>
                <a:cs typeface="Symbol" charset="2"/>
              </a:rPr>
              <a:t>D</a:t>
            </a:r>
            <a:r>
              <a:rPr lang="en-US" sz="3200" i="1" dirty="0" err="1" smtClean="0"/>
              <a:t>Q</a:t>
            </a:r>
            <a:r>
              <a:rPr lang="en-US" sz="3200" i="1" baseline="-25000" dirty="0" err="1" smtClean="0"/>
              <a:t>x</a:t>
            </a:r>
            <a:r>
              <a:rPr lang="en-US" sz="3200" i="1" dirty="0" smtClean="0"/>
              <a:t> </a:t>
            </a:r>
            <a:r>
              <a:rPr lang="en-US" sz="3200" i="1" dirty="0" smtClean="0"/>
              <a:t>= ±</a:t>
            </a:r>
            <a:r>
              <a:rPr lang="en-US" sz="3200" i="1" dirty="0" smtClean="0"/>
              <a:t>0.25 </a:t>
            </a:r>
            <a:r>
              <a:rPr lang="en-US" sz="3200" i="1" dirty="0" smtClean="0"/>
              <a:t>and </a:t>
            </a:r>
            <a:r>
              <a:rPr lang="en-US" sz="3200" i="1" dirty="0" err="1" smtClean="0">
                <a:latin typeface="Symbol" charset="2"/>
                <a:cs typeface="Symbol" charset="2"/>
              </a:rPr>
              <a:t>D</a:t>
            </a:r>
            <a:r>
              <a:rPr lang="en-US" sz="3200" i="1" dirty="0" err="1" smtClean="0"/>
              <a:t>Q</a:t>
            </a:r>
            <a:r>
              <a:rPr lang="en-US" sz="3200" i="1" baseline="-25000" dirty="0" err="1" smtClean="0"/>
              <a:t>y</a:t>
            </a:r>
            <a:r>
              <a:rPr lang="en-US" sz="3200" i="1" dirty="0" smtClean="0"/>
              <a:t> = ±</a:t>
            </a:r>
            <a:r>
              <a:rPr lang="en-US" sz="3200" i="1" dirty="0" smtClean="0"/>
              <a:t> 0.25 </a:t>
            </a:r>
            <a:r>
              <a:rPr lang="en-US" sz="3200" i="1" dirty="0" smtClean="0"/>
              <a:t>per</a:t>
            </a:r>
            <a:r>
              <a:rPr lang="en-US" sz="3200" i="1" dirty="0" smtClean="0"/>
              <a:t> ring?</a:t>
            </a:r>
          </a:p>
          <a:p>
            <a:r>
              <a:rPr lang="en-US" sz="3840" dirty="0" smtClean="0">
                <a:solidFill>
                  <a:srgbClr val="0000FF"/>
                </a:solidFill>
              </a:rPr>
              <a:t>Chicane</a:t>
            </a:r>
          </a:p>
          <a:p>
            <a:pPr lvl="1"/>
            <a:r>
              <a:rPr lang="en-US" sz="3200" i="1" dirty="0" smtClean="0"/>
              <a:t>DCO4:  </a:t>
            </a:r>
            <a:r>
              <a:rPr lang="en-US" sz="3200" i="1" dirty="0" smtClean="0">
                <a:latin typeface="Symbol" charset="2"/>
                <a:cs typeface="Symbol" charset="2"/>
              </a:rPr>
              <a:t>D</a:t>
            </a:r>
            <a:r>
              <a:rPr lang="en-US" sz="3200" i="1" dirty="0" smtClean="0"/>
              <a:t>C/C = ± 10</a:t>
            </a:r>
            <a:r>
              <a:rPr lang="en-US" sz="3200" i="1" baseline="30000" dirty="0" smtClean="0"/>
              <a:t>-6  </a:t>
            </a:r>
            <a:r>
              <a:rPr lang="en-US" sz="3200" i="1" dirty="0" smtClean="0"/>
              <a:t>(±7 mm / 6.4 km)</a:t>
            </a:r>
          </a:p>
          <a:p>
            <a:pPr lvl="1"/>
            <a:r>
              <a:rPr lang="en-US" sz="3200" i="1" dirty="0" smtClean="0"/>
              <a:t>How much is needed?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and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27" dirty="0" smtClean="0">
                <a:solidFill>
                  <a:srgbClr val="0000FF"/>
                </a:solidFill>
              </a:rPr>
              <a:t>RF section</a:t>
            </a:r>
          </a:p>
          <a:p>
            <a:pPr lvl="1"/>
            <a:r>
              <a:rPr lang="en-US" dirty="0" smtClean="0"/>
              <a:t>Longitudinal space per cavity 3.5 </a:t>
            </a:r>
            <a:r>
              <a:rPr lang="en-US" dirty="0" err="1" smtClean="0"/>
              <a:t>m</a:t>
            </a:r>
            <a:endParaRPr lang="en-US" dirty="0" smtClean="0"/>
          </a:p>
          <a:p>
            <a:pPr lvl="1"/>
            <a:r>
              <a:rPr lang="en-US" dirty="0" smtClean="0"/>
              <a:t>Leave space for a number of cavities sufficient to cover all the options</a:t>
            </a:r>
          </a:p>
          <a:p>
            <a:pPr lvl="1"/>
            <a:r>
              <a:rPr lang="en-US" dirty="0" smtClean="0"/>
              <a:t>RF cavities upstream of wigglers</a:t>
            </a:r>
          </a:p>
          <a:p>
            <a:r>
              <a:rPr lang="en-US" sz="3027" dirty="0" smtClean="0">
                <a:solidFill>
                  <a:srgbClr val="0000FF"/>
                </a:solidFill>
              </a:rPr>
              <a:t>Wigglers</a:t>
            </a:r>
          </a:p>
          <a:p>
            <a:pPr lvl="1"/>
            <a:r>
              <a:rPr lang="en-US" dirty="0" smtClean="0"/>
              <a:t>Space for synchrotron radiation absorbers &gt;0.75 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present RDR CESR-</a:t>
            </a:r>
            <a:r>
              <a:rPr lang="en-US" dirty="0" err="1" smtClean="0"/>
              <a:t>c</a:t>
            </a:r>
            <a:r>
              <a:rPr lang="en-US" dirty="0" smtClean="0"/>
              <a:t> type wigglers</a:t>
            </a:r>
          </a:p>
          <a:p>
            <a:pPr lvl="1"/>
            <a:r>
              <a:rPr lang="en-US" dirty="0" smtClean="0"/>
              <a:t>Or new optimization of field and period for the shorter damping time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acceptance </a:t>
            </a:r>
            <a:r>
              <a:rPr lang="en-US" dirty="0" smtClean="0"/>
              <a:t>and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Injection </a:t>
            </a:r>
            <a:r>
              <a:rPr lang="en-US" dirty="0" smtClean="0"/>
              <a:t>acceptance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</a:t>
            </a:r>
            <a:r>
              <a:rPr lang="en-US" dirty="0" smtClean="0"/>
              <a:t>=±5e</a:t>
            </a:r>
            <a:r>
              <a:rPr lang="en-US" dirty="0" smtClean="0"/>
              <a:t>-3 </a:t>
            </a:r>
          </a:p>
          <a:p>
            <a:r>
              <a:rPr lang="en-US" dirty="0" smtClean="0"/>
              <a:t>Energy acceptance</a:t>
            </a:r>
            <a:r>
              <a:rPr lang="en-US" dirty="0" smtClean="0"/>
              <a:t> gives </a:t>
            </a:r>
            <a:r>
              <a:rPr lang="en-US" dirty="0" smtClean="0"/>
              <a:t>quantum lifetime: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=5e-3 and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p</a:t>
            </a:r>
            <a:r>
              <a:rPr lang="en-US" dirty="0" smtClean="0"/>
              <a:t> =1.3e-3 </a:t>
            </a:r>
            <a:r>
              <a:rPr lang="en-US" sz="2595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= 3.9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p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 		</a:t>
            </a:r>
            <a:r>
              <a:rPr lang="en-US" dirty="0" smtClean="0"/>
              <a:t>2-3 sec </a:t>
            </a:r>
            <a:r>
              <a:rPr lang="en-US" dirty="0" smtClean="0"/>
              <a:t>lifetime</a:t>
            </a:r>
          </a:p>
          <a:p>
            <a:r>
              <a:rPr lang="en-US" dirty="0" smtClean="0"/>
              <a:t>For emittance tuning ~ 30min is </a:t>
            </a:r>
            <a:r>
              <a:rPr lang="en-US" dirty="0" smtClean="0"/>
              <a:t>needed  </a:t>
            </a:r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endParaRPr lang="en-US" dirty="0" smtClean="0">
              <a:solidFill>
                <a:srgbClr val="FF0000"/>
              </a:solidFill>
              <a:latin typeface="Wingdings"/>
              <a:ea typeface="Wingdings"/>
              <a:cs typeface="Wingdings"/>
            </a:endParaRPr>
          </a:p>
          <a:p>
            <a:pPr>
              <a:buNone/>
            </a:pPr>
            <a:r>
              <a:rPr lang="en-US" dirty="0" smtClean="0"/>
              <a:t>  			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 ≥ 5.5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p</a:t>
            </a:r>
            <a:r>
              <a:rPr lang="en-US" dirty="0" smtClean="0"/>
              <a:t>≥</a:t>
            </a:r>
            <a:r>
              <a:rPr lang="en-US" baseline="-25000" dirty="0" smtClean="0"/>
              <a:t> </a:t>
            </a:r>
            <a:r>
              <a:rPr lang="en-US" dirty="0" smtClean="0"/>
              <a:t>7e-3</a:t>
            </a:r>
            <a:endParaRPr lang="en-US" dirty="0" smtClean="0"/>
          </a:p>
          <a:p>
            <a:r>
              <a:rPr lang="en-US" dirty="0" smtClean="0"/>
              <a:t>also consider </a:t>
            </a:r>
            <a:r>
              <a:rPr lang="en-US" dirty="0" err="1" smtClean="0"/>
              <a:t>Touschek</a:t>
            </a:r>
            <a:r>
              <a:rPr lang="en-US" dirty="0" smtClean="0"/>
              <a:t> lifetime, less critical</a:t>
            </a:r>
            <a:r>
              <a:rPr lang="en-US" dirty="0" smtClean="0"/>
              <a:t> since </a:t>
            </a:r>
            <a:r>
              <a:rPr lang="en-US" dirty="0" smtClean="0"/>
              <a:t>tuning</a:t>
            </a:r>
            <a:r>
              <a:rPr lang="en-US" dirty="0" smtClean="0"/>
              <a:t> can </a:t>
            </a:r>
            <a:r>
              <a:rPr lang="en-US" dirty="0" smtClean="0"/>
              <a:t>be done at low current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indications are for </a:t>
            </a:r>
            <a:r>
              <a:rPr lang="en-US" dirty="0" smtClean="0">
                <a:solidFill>
                  <a:srgbClr val="FF0000"/>
                </a:solidFill>
              </a:rPr>
              <a:t>an energy </a:t>
            </a:r>
            <a:r>
              <a:rPr lang="en-US" dirty="0" smtClean="0">
                <a:solidFill>
                  <a:srgbClr val="FF0000"/>
                </a:solidFill>
              </a:rPr>
              <a:t>acceptance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larger than </a:t>
            </a:r>
            <a:r>
              <a:rPr lang="en-US" dirty="0" smtClean="0">
                <a:solidFill>
                  <a:srgbClr val="FF0000"/>
                </a:solidFill>
              </a:rPr>
              <a:t>±0.5%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RF system and momentum compaction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It’s an expensive system, cost containment is important</a:t>
            </a:r>
          </a:p>
          <a:p>
            <a:r>
              <a:rPr lang="en-US" dirty="0" smtClean="0"/>
              <a:t>RF has to be sufficient </a:t>
            </a:r>
            <a:r>
              <a:rPr lang="en-US" dirty="0" smtClean="0"/>
              <a:t>for 5Hz </a:t>
            </a:r>
            <a:r>
              <a:rPr lang="en-US" dirty="0" smtClean="0"/>
              <a:t>Low Power </a:t>
            </a:r>
            <a:r>
              <a:rPr lang="en-US" dirty="0" smtClean="0"/>
              <a:t>and </a:t>
            </a:r>
            <a:r>
              <a:rPr lang="en-US" dirty="0" smtClean="0"/>
              <a:t>High Power, and </a:t>
            </a:r>
            <a:r>
              <a:rPr lang="en-US" dirty="0" smtClean="0"/>
              <a:t>10 HZ Low Power </a:t>
            </a:r>
          </a:p>
          <a:p>
            <a:r>
              <a:rPr lang="en-US" dirty="0" smtClean="0"/>
              <a:t>6 mm bunch length</a:t>
            </a:r>
            <a:endParaRPr lang="en-US" dirty="0" smtClean="0"/>
          </a:p>
          <a:p>
            <a:r>
              <a:rPr lang="en-US" dirty="0" smtClean="0"/>
              <a:t>Overvoltage V</a:t>
            </a:r>
            <a:r>
              <a:rPr lang="en-US" baseline="-25000" dirty="0" smtClean="0"/>
              <a:t>RF</a:t>
            </a:r>
            <a:r>
              <a:rPr lang="en-US" dirty="0" smtClean="0"/>
              <a:t>/U</a:t>
            </a:r>
            <a:r>
              <a:rPr lang="en-US" baseline="-25000" dirty="0" smtClean="0"/>
              <a:t>0</a:t>
            </a:r>
            <a:r>
              <a:rPr lang="en-US" dirty="0" smtClean="0"/>
              <a:t> ~2 or less</a:t>
            </a:r>
            <a:r>
              <a:rPr lang="en-US" dirty="0" smtClean="0"/>
              <a:t> for 50% duty cycle needed at 10Hz for the </a:t>
            </a:r>
            <a:r>
              <a:rPr lang="en-US" dirty="0" err="1" smtClean="0"/>
              <a:t>e</a:t>
            </a:r>
            <a:r>
              <a:rPr lang="en-US" baseline="30000" dirty="0" smtClean="0"/>
              <a:t>+</a:t>
            </a:r>
            <a:r>
              <a:rPr lang="en-US" dirty="0" smtClean="0"/>
              <a:t> ring (100 ms   full current, 100 ms empty ring)</a:t>
            </a:r>
          </a:p>
          <a:p>
            <a:r>
              <a:rPr lang="en-US" dirty="0" smtClean="0"/>
              <a:t>Indications are for a low momentum compaction ~ 1.5e-4 (&lt;2e-4)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633</Words>
  <Application>Microsoft Macintosh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 3.2 km Lattice Requirements</vt:lpstr>
      <vt:lpstr>Steps for the 3.2 km lattice choice</vt:lpstr>
      <vt:lpstr>References</vt:lpstr>
      <vt:lpstr>Nominal parameters of beams injected into damping rings </vt:lpstr>
      <vt:lpstr>Nominal parameters of beams extracted from damping rings </vt:lpstr>
      <vt:lpstr>Layout and Components</vt:lpstr>
      <vt:lpstr>Layout and Components</vt:lpstr>
      <vt:lpstr>Energy acceptance and lifetime</vt:lpstr>
      <vt:lpstr>RF system and momentum compaction</vt:lpstr>
      <vt:lpstr>DSB3 RF parameters options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3.2 km Lattice Requirements</dc:title>
  <dc:creator>Office 2004 Test Drive User</dc:creator>
  <cp:lastModifiedBy>Office 2004 Test Drive User</cp:lastModifiedBy>
  <cp:revision>26</cp:revision>
  <dcterms:created xsi:type="dcterms:W3CDTF">2011-01-10T09:13:30Z</dcterms:created>
  <dcterms:modified xsi:type="dcterms:W3CDTF">2011-01-10T13:40:13Z</dcterms:modified>
</cp:coreProperties>
</file>