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E90A6B-7A3C-423C-A437-49FDA86A9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6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12344-71E8-414E-BDF5-470AB71DAEC5}" type="slidenum">
              <a:rPr lang="en-US"/>
              <a:pPr/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12344-71E8-414E-BDF5-470AB71DAEC5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12344-71E8-414E-BDF5-470AB71DAEC5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12344-71E8-414E-BDF5-470AB71DAEC5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12344-71E8-414E-BDF5-470AB71DAEC5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12344-71E8-414E-BDF5-470AB71DAEC5}" type="slidenum">
              <a:rPr lang="en-US"/>
              <a:pPr/>
              <a:t>6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5,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A5713-1484-4B15-B947-66A10DB89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MClick</a:t>
            </a:r>
            <a:r>
              <a:rPr lang="en-US" dirty="0" smtClean="0"/>
              <a:t>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514600"/>
            <a:ext cx="777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September 5,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5163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F9D673-41F1-4C8C-B86C-9DC27970FA8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15" descr="nsf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475413"/>
            <a:ext cx="233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 descr="New 36in Heade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4" descr="CUCLASSE logo black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475413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Impact" pitchFamily="34" charset="0"/>
              </a:rPr>
              <a:t>MAIN LINAC CRYOMODULE</a:t>
            </a:r>
            <a:br>
              <a:rPr lang="en-US" dirty="0" smtClean="0">
                <a:latin typeface="Impact" pitchFamily="34" charset="0"/>
              </a:rPr>
            </a:br>
            <a:r>
              <a:rPr lang="en-US" dirty="0" smtClean="0">
                <a:latin typeface="Impact" pitchFamily="34" charset="0"/>
              </a:rPr>
              <a:t>DESIGN REVIEW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Eras Bold ITC" pitchFamily="34" charset="0"/>
              </a:rPr>
              <a:t>INPUT COUPLER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00800"/>
            <a:ext cx="1905000" cy="304800"/>
          </a:xfrm>
        </p:spPr>
        <p:txBody>
          <a:bodyPr/>
          <a:lstStyle/>
          <a:p>
            <a:r>
              <a:rPr lang="en-US" i="1" smtClean="0"/>
              <a:t>September 5, 2012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895600" cy="304800"/>
          </a:xfrm>
        </p:spPr>
        <p:txBody>
          <a:bodyPr/>
          <a:lstStyle/>
          <a:p>
            <a:r>
              <a:rPr lang="en-US" b="1" dirty="0" smtClean="0"/>
              <a:t>V. Veshcherevich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00800"/>
            <a:ext cx="1905000" cy="304800"/>
          </a:xfrm>
        </p:spPr>
        <p:txBody>
          <a:bodyPr/>
          <a:lstStyle/>
          <a:p>
            <a:r>
              <a:rPr lang="en-US" i="1" dirty="0" smtClean="0"/>
              <a:t>September 5, 2012</a:t>
            </a:r>
            <a:endParaRPr lang="en-US" i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228600" y="1143000"/>
            <a:ext cx="8782050" cy="4852690"/>
            <a:chOff x="228600" y="1143000"/>
            <a:chExt cx="8782050" cy="4852690"/>
          </a:xfrm>
        </p:grpSpPr>
        <p:grpSp>
          <p:nvGrpSpPr>
            <p:cNvPr id="37" name="Group 58"/>
            <p:cNvGrpSpPr/>
            <p:nvPr/>
          </p:nvGrpSpPr>
          <p:grpSpPr>
            <a:xfrm>
              <a:off x="228600" y="1143000"/>
              <a:ext cx="8782050" cy="4852690"/>
              <a:chOff x="228600" y="1143000"/>
              <a:chExt cx="8782050" cy="4852690"/>
            </a:xfrm>
          </p:grpSpPr>
          <p:pic>
            <p:nvPicPr>
              <p:cNvPr id="39" name="Picture 38" descr="coupler_w_WGbox-3_4section-last.png"/>
              <p:cNvPicPr>
                <a:picLocks noChangeAspect="1"/>
              </p:cNvPicPr>
              <p:nvPr/>
            </p:nvPicPr>
            <p:blipFill>
              <a:blip r:embed="rId3" cstate="print"/>
              <a:srcRect l="1177" t="20133" r="634" b="25251"/>
              <a:stretch>
                <a:fillRect/>
              </a:stretch>
            </p:blipFill>
            <p:spPr>
              <a:xfrm>
                <a:off x="304800" y="1524000"/>
                <a:ext cx="8624877" cy="3819852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505200" y="2743200"/>
                <a:ext cx="712788" cy="276225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Bellows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077200" y="2362200"/>
                <a:ext cx="933450" cy="276225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Air Cooling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00600" y="1143000"/>
                <a:ext cx="1457325" cy="276225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Waveguide Flange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00400" y="5715000"/>
                <a:ext cx="1701800" cy="276225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Cold Ceramic Window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239000" y="4953000"/>
                <a:ext cx="1568450" cy="276225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Instrumentation Port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172200" y="5257800"/>
                <a:ext cx="911225" cy="276225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Pump Port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1865" y="2333624"/>
                <a:ext cx="968535" cy="276999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4</a:t>
                </a:r>
                <a:r>
                  <a:rPr lang="en-US" sz="1200" dirty="0" smtClean="0"/>
                  <a:t>0K </a:t>
                </a:r>
                <a:r>
                  <a:rPr lang="en-US" sz="1200" dirty="0"/>
                  <a:t>Flange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70453" y="5715000"/>
                <a:ext cx="1012825" cy="276225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5K Intercept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8600" y="2819400"/>
                <a:ext cx="652463" cy="646113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/>
                  <a:t>Cavity</a:t>
                </a:r>
              </a:p>
              <a:p>
                <a:pPr algn="ctr">
                  <a:defRPr/>
                </a:pPr>
                <a:r>
                  <a:rPr lang="en-US" sz="1200" dirty="0"/>
                  <a:t>Flange</a:t>
                </a:r>
              </a:p>
              <a:p>
                <a:pPr algn="ctr">
                  <a:defRPr/>
                </a:pPr>
                <a:r>
                  <a:rPr lang="en-US" sz="1200" dirty="0"/>
                  <a:t>(2K)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56052" y="5534025"/>
                <a:ext cx="1172116" cy="461665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dirty="0" smtClean="0"/>
                  <a:t>Antenna</a:t>
                </a:r>
              </a:p>
              <a:p>
                <a:pPr algn="ctr">
                  <a:defRPr/>
                </a:pPr>
                <a:r>
                  <a:rPr lang="en-US" sz="1200" dirty="0" smtClean="0"/>
                  <a:t>(Solid Copper)</a:t>
                </a:r>
                <a:endParaRPr lang="en-US" sz="12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19600" y="2057400"/>
                <a:ext cx="1792288" cy="276225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Warm Ceramic Window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495800" y="2514600"/>
                <a:ext cx="1054100" cy="276225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/>
                  <a:t>300K Flange</a:t>
                </a:r>
              </a:p>
            </p:txBody>
          </p:sp>
          <p:cxnSp>
            <p:nvCxnSpPr>
              <p:cNvPr id="52" name="Straight Arrow Connector 36"/>
              <p:cNvCxnSpPr>
                <a:cxnSpLocks noChangeShapeType="1"/>
                <a:stCxn id="46" idx="2"/>
              </p:cNvCxnSpPr>
              <p:nvPr/>
            </p:nvCxnSpPr>
            <p:spPr bwMode="auto">
              <a:xfrm flipH="1">
                <a:off x="2514602" y="2610623"/>
                <a:ext cx="201531" cy="8183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53" name="Straight Arrow Connector 40"/>
              <p:cNvCxnSpPr>
                <a:cxnSpLocks noChangeShapeType="1"/>
                <a:stCxn id="40" idx="2"/>
              </p:cNvCxnSpPr>
              <p:nvPr/>
            </p:nvCxnSpPr>
            <p:spPr bwMode="auto">
              <a:xfrm rot="5400000">
                <a:off x="3364310" y="3236515"/>
                <a:ext cx="714375" cy="2801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54" name="Straight Arrow Connector 42"/>
              <p:cNvCxnSpPr>
                <a:cxnSpLocks noChangeShapeType="1"/>
                <a:stCxn id="40" idx="2"/>
              </p:cNvCxnSpPr>
              <p:nvPr/>
            </p:nvCxnSpPr>
            <p:spPr bwMode="auto">
              <a:xfrm rot="16200000" flipH="1">
                <a:off x="4278709" y="2602310"/>
                <a:ext cx="409577" cy="124380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55" name="Straight Arrow Connector 44"/>
              <p:cNvCxnSpPr>
                <a:cxnSpLocks noChangeShapeType="1"/>
                <a:stCxn id="51" idx="2"/>
              </p:cNvCxnSpPr>
              <p:nvPr/>
            </p:nvCxnSpPr>
            <p:spPr bwMode="auto">
              <a:xfrm rot="16200000" flipH="1">
                <a:off x="4859338" y="2954337"/>
                <a:ext cx="333377" cy="635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56" name="Straight Arrow Connector 46"/>
              <p:cNvCxnSpPr>
                <a:cxnSpLocks noChangeShapeType="1"/>
                <a:stCxn id="50" idx="2"/>
              </p:cNvCxnSpPr>
              <p:nvPr/>
            </p:nvCxnSpPr>
            <p:spPr bwMode="auto">
              <a:xfrm rot="16200000" flipH="1">
                <a:off x="5996385" y="1652984"/>
                <a:ext cx="790575" cy="215185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57" name="Straight Arrow Connector 48"/>
              <p:cNvCxnSpPr>
                <a:cxnSpLocks noChangeShapeType="1"/>
                <a:stCxn id="42" idx="2"/>
              </p:cNvCxnSpPr>
              <p:nvPr/>
            </p:nvCxnSpPr>
            <p:spPr bwMode="auto">
              <a:xfrm rot="16200000" flipH="1">
                <a:off x="5798344" y="1150143"/>
                <a:ext cx="333375" cy="87153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58" name="Straight Arrow Connector 50"/>
              <p:cNvCxnSpPr>
                <a:cxnSpLocks noChangeShapeType="1"/>
                <a:stCxn id="41" idx="2"/>
              </p:cNvCxnSpPr>
              <p:nvPr/>
            </p:nvCxnSpPr>
            <p:spPr bwMode="auto">
              <a:xfrm rot="16200000" flipH="1">
                <a:off x="8372475" y="2809874"/>
                <a:ext cx="485775" cy="14287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59" name="Straight Arrow Connector 52"/>
              <p:cNvCxnSpPr>
                <a:cxnSpLocks noChangeShapeType="1"/>
                <a:stCxn id="48" idx="2"/>
              </p:cNvCxnSpPr>
              <p:nvPr/>
            </p:nvCxnSpPr>
            <p:spPr bwMode="auto">
              <a:xfrm rot="16200000" flipH="1">
                <a:off x="257573" y="3762772"/>
                <a:ext cx="801689" cy="20717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60" name="Straight Arrow Connector 54"/>
              <p:cNvCxnSpPr>
                <a:cxnSpLocks noChangeShapeType="1"/>
                <a:stCxn id="49" idx="0"/>
              </p:cNvCxnSpPr>
              <p:nvPr/>
            </p:nvCxnSpPr>
            <p:spPr bwMode="auto">
              <a:xfrm flipH="1" flipV="1">
                <a:off x="457200" y="4876799"/>
                <a:ext cx="384910" cy="65722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61" name="Straight Arrow Connector 56"/>
              <p:cNvCxnSpPr>
                <a:cxnSpLocks noChangeShapeType="1"/>
                <a:stCxn id="47" idx="0"/>
              </p:cNvCxnSpPr>
              <p:nvPr/>
            </p:nvCxnSpPr>
            <p:spPr bwMode="auto">
              <a:xfrm flipH="1" flipV="1">
                <a:off x="1670453" y="5181599"/>
                <a:ext cx="506413" cy="53340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62" name="Straight Arrow Connector 58"/>
              <p:cNvCxnSpPr>
                <a:cxnSpLocks noChangeShapeType="1"/>
                <a:stCxn id="43" idx="0"/>
              </p:cNvCxnSpPr>
              <p:nvPr/>
            </p:nvCxnSpPr>
            <p:spPr bwMode="auto">
              <a:xfrm rot="16200000" flipV="1">
                <a:off x="2978150" y="4641850"/>
                <a:ext cx="1143000" cy="10033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63" name="Straight Arrow Connector 60"/>
              <p:cNvCxnSpPr>
                <a:cxnSpLocks noChangeShapeType="1"/>
                <a:stCxn id="45" idx="0"/>
              </p:cNvCxnSpPr>
              <p:nvPr/>
            </p:nvCxnSpPr>
            <p:spPr bwMode="auto">
              <a:xfrm rot="16200000" flipV="1">
                <a:off x="6171407" y="4801393"/>
                <a:ext cx="762000" cy="15081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64" name="Straight Arrow Connector 62"/>
              <p:cNvCxnSpPr>
                <a:cxnSpLocks noChangeShapeType="1"/>
              </p:cNvCxnSpPr>
              <p:nvPr/>
            </p:nvCxnSpPr>
            <p:spPr bwMode="auto">
              <a:xfrm rot="16200000" flipV="1">
                <a:off x="6934200" y="4267200"/>
                <a:ext cx="838200" cy="5334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65" name="Straight Arrow Connector 92"/>
              <p:cNvCxnSpPr>
                <a:cxnSpLocks noChangeShapeType="1"/>
                <a:stCxn id="40" idx="2"/>
              </p:cNvCxnSpPr>
              <p:nvPr/>
            </p:nvCxnSpPr>
            <p:spPr bwMode="auto">
              <a:xfrm rot="16200000" flipH="1">
                <a:off x="4164409" y="2716610"/>
                <a:ext cx="714377" cy="132000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  <p:cxnSp>
            <p:nvCxnSpPr>
              <p:cNvPr id="66" name="Straight Arrow Connector 96"/>
              <p:cNvCxnSpPr>
                <a:cxnSpLocks noChangeShapeType="1"/>
                <a:stCxn id="40" idx="2"/>
              </p:cNvCxnSpPr>
              <p:nvPr/>
            </p:nvCxnSpPr>
            <p:spPr bwMode="auto">
              <a:xfrm rot="5400000">
                <a:off x="3288109" y="3465116"/>
                <a:ext cx="1019177" cy="1277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lg"/>
              </a:ln>
            </p:spPr>
          </p:cxnSp>
        </p:grpSp>
        <p:sp>
          <p:nvSpPr>
            <p:cNvPr id="38" name="TextBox 111"/>
            <p:cNvSpPr txBox="1">
              <a:spLocks noChangeArrowheads="1"/>
            </p:cNvSpPr>
            <p:nvPr/>
          </p:nvSpPr>
          <p:spPr bwMode="auto">
            <a:xfrm>
              <a:off x="304800" y="1143000"/>
              <a:ext cx="292900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Eras Bold ITC" pitchFamily="34" charset="0"/>
                </a:rPr>
                <a:t>Most of the Parts:</a:t>
              </a:r>
            </a:p>
            <a:p>
              <a:r>
                <a:rPr lang="en-US" sz="1800" dirty="0">
                  <a:latin typeface="Eras Bold ITC" pitchFamily="34" charset="0"/>
                </a:rPr>
                <a:t>316 Stainless Steel</a:t>
              </a:r>
            </a:p>
            <a:p>
              <a:r>
                <a:rPr lang="en-US" sz="1800" dirty="0">
                  <a:latin typeface="Eras Bold ITC" pitchFamily="34" charset="0"/>
                </a:rPr>
                <a:t>with </a:t>
              </a:r>
              <a:r>
                <a:rPr lang="en-US" sz="1800" dirty="0" smtClean="0">
                  <a:latin typeface="Eras Bold ITC" pitchFamily="34" charset="0"/>
                </a:rPr>
                <a:t>5</a:t>
              </a:r>
              <a:r>
                <a:rPr lang="en-US" sz="1800" b="1" dirty="0" smtClean="0">
                  <a:latin typeface="SymbolMono BT" pitchFamily="18" charset="2"/>
                </a:rPr>
                <a:t>m</a:t>
              </a:r>
              <a:r>
                <a:rPr lang="en-US" sz="1800" dirty="0" smtClean="0">
                  <a:latin typeface="Eras Bold ITC" pitchFamily="34" charset="0"/>
                </a:rPr>
                <a:t> </a:t>
              </a:r>
              <a:r>
                <a:rPr lang="en-US" sz="1800" dirty="0">
                  <a:latin typeface="Eras Bold ITC" pitchFamily="34" charset="0"/>
                </a:rPr>
                <a:t>Copper Coating</a:t>
              </a:r>
            </a:p>
          </p:txBody>
        </p:sp>
      </p:grp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>
          <a:xfrm>
            <a:off x="6324600" y="6400800"/>
            <a:ext cx="1905000" cy="304800"/>
          </a:xfrm>
        </p:spPr>
        <p:txBody>
          <a:bodyPr/>
          <a:lstStyle/>
          <a:p>
            <a:fld id="{FDAA5713-1484-4B15-B947-66A10DB891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895600" cy="304800"/>
          </a:xfrm>
        </p:spPr>
        <p:txBody>
          <a:bodyPr/>
          <a:lstStyle/>
          <a:p>
            <a:r>
              <a:rPr lang="en-US" b="1" dirty="0" smtClean="0"/>
              <a:t>MLC Design Review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953000" y="152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INPUT COUPLER</a:t>
            </a:r>
            <a:endParaRPr lang="en-US" dirty="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56152" y="2631198"/>
            <a:ext cx="1021433" cy="461665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smtClean="0"/>
              <a:t>40K He Gas</a:t>
            </a:r>
          </a:p>
          <a:p>
            <a:pPr algn="ctr">
              <a:defRPr/>
            </a:pPr>
            <a:r>
              <a:rPr lang="en-US" sz="1200" dirty="0" smtClean="0"/>
              <a:t>Cooling</a:t>
            </a:r>
            <a:endParaRPr lang="en-US" sz="1200" dirty="0"/>
          </a:p>
        </p:txBody>
      </p:sp>
      <p:cxnSp>
        <p:nvCxnSpPr>
          <p:cNvPr id="71" name="Straight Arrow Connector 52"/>
          <p:cNvCxnSpPr>
            <a:cxnSpLocks noChangeShapeType="1"/>
            <a:stCxn id="70" idx="2"/>
          </p:cNvCxnSpPr>
          <p:nvPr/>
        </p:nvCxnSpPr>
        <p:spPr bwMode="auto">
          <a:xfrm>
            <a:off x="1566869" y="3092863"/>
            <a:ext cx="103584" cy="640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00800"/>
            <a:ext cx="1905000" cy="304800"/>
          </a:xfrm>
        </p:spPr>
        <p:txBody>
          <a:bodyPr/>
          <a:lstStyle/>
          <a:p>
            <a:r>
              <a:rPr lang="en-US" i="1" dirty="0" smtClean="0"/>
              <a:t>September 5, 2012</a:t>
            </a:r>
            <a:endParaRPr lang="en-US" i="1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>
          <a:xfrm>
            <a:off x="6324600" y="6400800"/>
            <a:ext cx="1905000" cy="304800"/>
          </a:xfrm>
        </p:spPr>
        <p:txBody>
          <a:bodyPr/>
          <a:lstStyle/>
          <a:p>
            <a:fld id="{FDAA5713-1484-4B15-B947-66A10DB891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895600" cy="304800"/>
          </a:xfrm>
        </p:spPr>
        <p:txBody>
          <a:bodyPr/>
          <a:lstStyle/>
          <a:p>
            <a:r>
              <a:rPr lang="en-US" b="1" dirty="0" smtClean="0"/>
              <a:t>MLC Design Review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953000" y="152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INPUT COUPLER</a:t>
            </a:r>
            <a:endParaRPr lang="en-US" dirty="0">
              <a:solidFill>
                <a:schemeClr val="bg1"/>
              </a:solidFill>
              <a:latin typeface="Eras Bold ITC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76963"/>
              </p:ext>
            </p:extLst>
          </p:nvPr>
        </p:nvGraphicFramePr>
        <p:xfrm>
          <a:off x="1676400" y="1752600"/>
          <a:ext cx="5791200" cy="4050691"/>
        </p:xfrm>
        <a:graphic>
          <a:graphicData uri="http://schemas.openxmlformats.org/drawingml/2006/table">
            <a:tbl>
              <a:tblPr/>
              <a:tblGrid>
                <a:gridCol w="3568909"/>
                <a:gridCol w="2222291"/>
              </a:tblGrid>
              <a:tr h="18602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US" sz="18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6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Operating </a:t>
                      </a:r>
                      <a:r>
                        <a:rPr lang="en-US" sz="1800" dirty="0">
                          <a:latin typeface="Verdana" pitchFamily="34" charset="0"/>
                          <a:ea typeface="Times New Roman"/>
                          <a:cs typeface="Times New Roman"/>
                        </a:rPr>
                        <a:t>frequency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749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  <a:cs typeface="Times New Roman"/>
                        </a:rPr>
                        <a:t>1.3 GHz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Maximum </a:t>
                      </a:r>
                      <a:r>
                        <a:rPr lang="en-US" sz="1800" dirty="0">
                          <a:latin typeface="Verdana" pitchFamily="34" charset="0"/>
                          <a:ea typeface="Times New Roman"/>
                          <a:cs typeface="Times New Roman"/>
                        </a:rPr>
                        <a:t>power </a:t>
                      </a: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>
                          <a:latin typeface="Verdana" pitchFamily="34" charset="0"/>
                          <a:ea typeface="Times New Roman"/>
                          <a:cs typeface="Times New Roman"/>
                        </a:rPr>
                        <a:t>CW)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800" dirty="0">
                          <a:latin typeface="Verdana" pitchFamily="34" charset="0"/>
                          <a:ea typeface="Times New Roman"/>
                          <a:cs typeface="Times New Roman"/>
                        </a:rPr>
                        <a:t>kW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i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aseline="-25000" dirty="0" err="1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ext</a:t>
                      </a:r>
                      <a:r>
                        <a:rPr lang="en-US" sz="1800" baseline="-250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baseline="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(fixed)</a:t>
                      </a:r>
                      <a:endParaRPr lang="en-US" sz="18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6.5×10</a:t>
                      </a:r>
                      <a:r>
                        <a:rPr lang="en-US" sz="1800" baseline="300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Cold </a:t>
                      </a:r>
                      <a:r>
                        <a:rPr lang="en-US" sz="1800" dirty="0">
                          <a:latin typeface="Verdana" pitchFamily="34" charset="0"/>
                          <a:ea typeface="Times New Roman"/>
                          <a:cs typeface="Times New Roman"/>
                        </a:rPr>
                        <a:t>coaxial </a:t>
                      </a: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line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impedance</a:t>
                      </a:r>
                      <a:endParaRPr lang="en-US" sz="18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70 </a:t>
                      </a:r>
                      <a:r>
                        <a:rPr lang="en-US" sz="1800" dirty="0">
                          <a:latin typeface="Verdana" pitchFamily="34" charset="0"/>
                          <a:ea typeface="Times New Roman"/>
                          <a:cs typeface="Times New Roman"/>
                        </a:rPr>
                        <a:t>Ohm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Warm </a:t>
                      </a:r>
                      <a:r>
                        <a:rPr lang="en-US" sz="1800" dirty="0">
                          <a:latin typeface="Verdana" pitchFamily="34" charset="0"/>
                          <a:ea typeface="Times New Roman"/>
                          <a:cs typeface="Times New Roman"/>
                        </a:rPr>
                        <a:t>coaxial </a:t>
                      </a: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line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impedance</a:t>
                      </a:r>
                      <a:endParaRPr lang="en-US" sz="18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>
                          <a:latin typeface="Verdana" pitchFamily="34" charset="0"/>
                          <a:ea typeface="Times New Roman"/>
                          <a:cs typeface="Times New Roman"/>
                        </a:rPr>
                        <a:t>46 Ohm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Cold coax </a:t>
                      </a:r>
                      <a:r>
                        <a:rPr lang="en-US" sz="1800" dirty="0">
                          <a:latin typeface="Verdana" pitchFamily="34" charset="0"/>
                          <a:ea typeface="Times New Roman"/>
                          <a:cs typeface="Times New Roman"/>
                        </a:rPr>
                        <a:t>line </a:t>
                      </a: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outer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diameter</a:t>
                      </a:r>
                      <a:endParaRPr lang="en-US" sz="18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en-US" sz="1800" dirty="0">
                          <a:latin typeface="Verdana" pitchFamily="34" charset="0"/>
                          <a:ea typeface="Times New Roman"/>
                          <a:cs typeface="Times New Roman"/>
                        </a:rPr>
                        <a:t>mm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Warm coax line outer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diameter</a:t>
                      </a:r>
                      <a:endParaRPr lang="en-US" sz="18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80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62 mm</a:t>
                      </a:r>
                      <a:endParaRPr lang="en-US" sz="180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057400" y="1219200"/>
            <a:ext cx="5109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Eras Bold ITC" pitchFamily="34" charset="0"/>
              </a:rPr>
              <a:t>Main Parameters of the Coupler</a:t>
            </a: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00800"/>
            <a:ext cx="1905000" cy="304800"/>
          </a:xfrm>
        </p:spPr>
        <p:txBody>
          <a:bodyPr/>
          <a:lstStyle/>
          <a:p>
            <a:r>
              <a:rPr lang="en-US" i="1" dirty="0" smtClean="0"/>
              <a:t>September 5, 2012</a:t>
            </a:r>
            <a:endParaRPr lang="en-US" i="1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>
          <a:xfrm>
            <a:off x="6324600" y="6400800"/>
            <a:ext cx="1905000" cy="304800"/>
          </a:xfrm>
        </p:spPr>
        <p:txBody>
          <a:bodyPr/>
          <a:lstStyle/>
          <a:p>
            <a:fld id="{FDAA5713-1484-4B15-B947-66A10DB891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895600" cy="304800"/>
          </a:xfrm>
        </p:spPr>
        <p:txBody>
          <a:bodyPr/>
          <a:lstStyle/>
          <a:p>
            <a:r>
              <a:rPr lang="en-US" b="1" dirty="0" smtClean="0"/>
              <a:t>MLC Design Review</a:t>
            </a:r>
            <a:endParaRPr lang="en-US" b="1" dirty="0"/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2514600" y="1524000"/>
            <a:ext cx="406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Eras Bold ITC" pitchFamily="34" charset="0"/>
              </a:rPr>
              <a:t>Heat Load on Cryogenics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447800" y="2514600"/>
          <a:ext cx="61722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16764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Static Heat Load</a:t>
                      </a:r>
                      <a:endParaRPr lang="en-US" sz="1800" b="1" dirty="0" smtClean="0">
                        <a:latin typeface="Verdana" pitchFamily="34" charset="0"/>
                        <a:ea typeface="Times New Roman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Dynamic Heat Load</a:t>
                      </a:r>
                      <a:endParaRPr lang="en-US" sz="1800" b="1" dirty="0" smtClean="0">
                        <a:latin typeface="Verdana" pitchFamily="34" charset="0"/>
                        <a:ea typeface="Times New Roman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Full Heat Load</a:t>
                      </a: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To 2</a:t>
                      </a:r>
                      <a:r>
                        <a:rPr lang="en-US" sz="1050" b="1" kern="800" dirty="0" smtClean="0">
                          <a:latin typeface="Verdana" pitchFamily="34" charset="0"/>
                          <a:ea typeface="Times New Roman"/>
                        </a:rPr>
                        <a:t> </a:t>
                      </a: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K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0.05 W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0.06 W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0.11 W</a:t>
                      </a: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To 5</a:t>
                      </a:r>
                      <a:r>
                        <a:rPr lang="en-US" sz="1050" b="1" kern="800" dirty="0" smtClean="0">
                          <a:latin typeface="Verdana" pitchFamily="34" charset="0"/>
                          <a:ea typeface="Times New Roman"/>
                        </a:rPr>
                        <a:t> </a:t>
                      </a: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K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0.64 W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0.32 W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0.96 W</a:t>
                      </a: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To 40</a:t>
                      </a:r>
                      <a:r>
                        <a:rPr lang="en-US" sz="1050" b="1" kern="800" dirty="0" smtClean="0">
                          <a:latin typeface="Verdana" pitchFamily="34" charset="0"/>
                          <a:ea typeface="Times New Roman"/>
                        </a:rPr>
                        <a:t> </a:t>
                      </a: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K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3.78 W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5.94 W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800" dirty="0" smtClean="0">
                          <a:latin typeface="Verdana" pitchFamily="34" charset="0"/>
                          <a:ea typeface="Times New Roman"/>
                        </a:rPr>
                        <a:t>9.72 W</a:t>
                      </a: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4953000" y="152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INPUT COUPLER</a:t>
            </a:r>
            <a:endParaRPr lang="en-US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00800"/>
            <a:ext cx="1905000" cy="304800"/>
          </a:xfrm>
        </p:spPr>
        <p:txBody>
          <a:bodyPr/>
          <a:lstStyle/>
          <a:p>
            <a:r>
              <a:rPr lang="en-US" i="1" dirty="0" smtClean="0"/>
              <a:t>September 5, 2012</a:t>
            </a:r>
            <a:endParaRPr lang="en-US" i="1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>
          <a:xfrm>
            <a:off x="6324600" y="6400800"/>
            <a:ext cx="1905000" cy="304800"/>
          </a:xfrm>
        </p:spPr>
        <p:txBody>
          <a:bodyPr/>
          <a:lstStyle/>
          <a:p>
            <a:fld id="{FDAA5713-1484-4B15-B947-66A10DB891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895600" cy="304800"/>
          </a:xfrm>
        </p:spPr>
        <p:txBody>
          <a:bodyPr/>
          <a:lstStyle/>
          <a:p>
            <a:r>
              <a:rPr lang="en-US" b="1" dirty="0" smtClean="0"/>
              <a:t>MLC Design Review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953000" y="152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INPUT COUPLER</a:t>
            </a:r>
            <a:endParaRPr lang="en-US" dirty="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20" name="Object 3"/>
          <p:cNvPicPr/>
          <p:nvPr/>
        </p:nvPicPr>
        <p:blipFill>
          <a:blip r:embed="rId3" cstate="print"/>
          <a:srcRect l="308" t="7008" b="2336"/>
          <a:stretch>
            <a:fillRect/>
          </a:stretch>
        </p:blipFill>
        <p:spPr bwMode="auto">
          <a:xfrm>
            <a:off x="457200" y="1066800"/>
            <a:ext cx="8277225" cy="495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52400" y="4800600"/>
            <a:ext cx="2678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Eras Bold ITC" pitchFamily="34" charset="0"/>
              </a:rPr>
              <a:t>Parts of Coupler</a:t>
            </a:r>
            <a:endParaRPr lang="en-US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00800"/>
            <a:ext cx="1905000" cy="304800"/>
          </a:xfrm>
        </p:spPr>
        <p:txBody>
          <a:bodyPr/>
          <a:lstStyle/>
          <a:p>
            <a:r>
              <a:rPr lang="en-US" i="1" dirty="0" smtClean="0"/>
              <a:t>September 5, 2012</a:t>
            </a:r>
            <a:endParaRPr lang="en-US" i="1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>
          <a:xfrm>
            <a:off x="6324600" y="6400800"/>
            <a:ext cx="1905000" cy="304800"/>
          </a:xfrm>
        </p:spPr>
        <p:txBody>
          <a:bodyPr/>
          <a:lstStyle/>
          <a:p>
            <a:fld id="{FDAA5713-1484-4B15-B947-66A10DB891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895600" cy="304800"/>
          </a:xfrm>
        </p:spPr>
        <p:txBody>
          <a:bodyPr/>
          <a:lstStyle/>
          <a:p>
            <a:r>
              <a:rPr lang="en-US" b="1" dirty="0" smtClean="0"/>
              <a:t>MLC Design Review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953000" y="152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INPUT COUPLER</a:t>
            </a:r>
            <a:endParaRPr lang="en-US" dirty="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20" name="Picture 19" descr="cryomodule w_coupl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14400"/>
            <a:ext cx="6375160" cy="5424028"/>
          </a:xfrm>
          <a:prstGeom prst="rect">
            <a:avLst/>
          </a:prstGeom>
        </p:spPr>
      </p:pic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553200" y="5181600"/>
            <a:ext cx="21996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Eras Bold ITC" pitchFamily="34" charset="0"/>
              </a:rPr>
              <a:t>Cryomodule</a:t>
            </a:r>
          </a:p>
          <a:p>
            <a:pPr algn="ctr"/>
            <a:r>
              <a:rPr lang="en-US" dirty="0" smtClean="0">
                <a:latin typeface="Eras Bold ITC" pitchFamily="34" charset="0"/>
              </a:rPr>
              <a:t>with Coupler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5715000"/>
            <a:ext cx="873829" cy="27699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/>
              <a:t>VAT Valve</a:t>
            </a:r>
            <a:endParaRPr lang="en-US" sz="1200" dirty="0"/>
          </a:p>
        </p:txBody>
      </p:sp>
      <p:cxnSp>
        <p:nvCxnSpPr>
          <p:cNvPr id="23" name="Straight Arrow Connector 36"/>
          <p:cNvCxnSpPr>
            <a:cxnSpLocks noChangeShapeType="1"/>
            <a:stCxn id="22" idx="0"/>
          </p:cNvCxnSpPr>
          <p:nvPr/>
        </p:nvCxnSpPr>
        <p:spPr bwMode="auto">
          <a:xfrm flipV="1">
            <a:off x="3027715" y="4114800"/>
            <a:ext cx="858485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4" name="TextBox 23"/>
          <p:cNvSpPr txBox="1"/>
          <p:nvPr/>
        </p:nvSpPr>
        <p:spPr>
          <a:xfrm>
            <a:off x="2133600" y="4724400"/>
            <a:ext cx="1045479" cy="27699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/>
              <a:t>Coupler Port</a:t>
            </a:r>
            <a:endParaRPr lang="en-US" sz="1200" dirty="0"/>
          </a:p>
        </p:txBody>
      </p:sp>
      <p:cxnSp>
        <p:nvCxnSpPr>
          <p:cNvPr id="25" name="Straight Arrow Connector 36"/>
          <p:cNvCxnSpPr>
            <a:cxnSpLocks noChangeShapeType="1"/>
            <a:stCxn id="24" idx="0"/>
          </p:cNvCxnSpPr>
          <p:nvPr/>
        </p:nvCxnSpPr>
        <p:spPr bwMode="auto">
          <a:xfrm flipV="1">
            <a:off x="2656340" y="4114800"/>
            <a:ext cx="54406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6" name="TextBox 25"/>
          <p:cNvSpPr txBox="1"/>
          <p:nvPr/>
        </p:nvSpPr>
        <p:spPr>
          <a:xfrm>
            <a:off x="6172200" y="4267200"/>
            <a:ext cx="841897" cy="27699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/>
              <a:t>Ion Pump</a:t>
            </a:r>
            <a:endParaRPr lang="en-US" sz="1200" dirty="0"/>
          </a:p>
        </p:txBody>
      </p:sp>
      <p:cxnSp>
        <p:nvCxnSpPr>
          <p:cNvPr id="27" name="Straight Arrow Connector 36"/>
          <p:cNvCxnSpPr>
            <a:cxnSpLocks noChangeShapeType="1"/>
            <a:stCxn id="26" idx="1"/>
          </p:cNvCxnSpPr>
          <p:nvPr/>
        </p:nvCxnSpPr>
        <p:spPr bwMode="auto">
          <a:xfrm flipH="1">
            <a:off x="5486400" y="4405700"/>
            <a:ext cx="685800" cy="547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8" name="TextBox 27"/>
          <p:cNvSpPr txBox="1"/>
          <p:nvPr/>
        </p:nvSpPr>
        <p:spPr>
          <a:xfrm>
            <a:off x="7315200" y="2971800"/>
            <a:ext cx="1624163" cy="27699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/>
              <a:t>Cold Cathode Gauge</a:t>
            </a:r>
            <a:endParaRPr lang="en-US" sz="1200" dirty="0"/>
          </a:p>
        </p:txBody>
      </p:sp>
      <p:cxnSp>
        <p:nvCxnSpPr>
          <p:cNvPr id="29" name="Straight Arrow Connector 36"/>
          <p:cNvCxnSpPr>
            <a:cxnSpLocks noChangeShapeType="1"/>
            <a:stCxn id="28" idx="1"/>
          </p:cNvCxnSpPr>
          <p:nvPr/>
        </p:nvCxnSpPr>
        <p:spPr bwMode="auto">
          <a:xfrm flipH="1">
            <a:off x="6477000" y="3110300"/>
            <a:ext cx="838200" cy="318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4" charset="0"/>
            <a:ea typeface="ＭＳ Ｐゴシック" pitchFamily="-84" charset="-128"/>
            <a:cs typeface="ＭＳ Ｐゴシック" pitchFamily="-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4" charset="0"/>
            <a:ea typeface="ＭＳ Ｐゴシック" pitchFamily="-84" charset="-128"/>
            <a:cs typeface="ＭＳ Ｐゴシック" pitchFamily="-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228</Words>
  <Application>Microsoft Office PowerPoint</Application>
  <PresentationFormat>On-screen Show (4:3)</PresentationFormat>
  <Paragraphs>92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MAIN LINAC CRYOMODULE DESIGN REVIEW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Jeanne Butler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Butler</dc:creator>
  <cp:lastModifiedBy>Vadim Veshcherevich</cp:lastModifiedBy>
  <cp:revision>22</cp:revision>
  <dcterms:created xsi:type="dcterms:W3CDTF">2008-12-19T13:28:16Z</dcterms:created>
  <dcterms:modified xsi:type="dcterms:W3CDTF">2012-09-05T01:41:32Z</dcterms:modified>
</cp:coreProperties>
</file>